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2" r:id="rId1"/>
  </p:sldMasterIdLst>
  <p:sldIdLst>
    <p:sldId id="256" r:id="rId2"/>
    <p:sldId id="258" r:id="rId3"/>
    <p:sldId id="257" r:id="rId4"/>
    <p:sldId id="259" r:id="rId5"/>
    <p:sldId id="260" r:id="rId6"/>
    <p:sldId id="262" r:id="rId7"/>
    <p:sldId id="263" r:id="rId8"/>
    <p:sldId id="264" r:id="rId9"/>
    <p:sldId id="265" r:id="rId10"/>
    <p:sldId id="266" r:id="rId11"/>
    <p:sldId id="267" r:id="rId12"/>
    <p:sldId id="268" r:id="rId13"/>
    <p:sldId id="261" r:id="rId14"/>
    <p:sldId id="269" r:id="rId15"/>
    <p:sldId id="273" r:id="rId16"/>
    <p:sldId id="270" r:id="rId17"/>
    <p:sldId id="271" r:id="rId18"/>
    <p:sldId id="272"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31"/>
    <p:restoredTop sz="96058"/>
  </p:normalViewPr>
  <p:slideViewPr>
    <p:cSldViewPr snapToGrid="0">
      <p:cViewPr varScale="1">
        <p:scale>
          <a:sx n="119" d="100"/>
          <a:sy n="119" d="100"/>
        </p:scale>
        <p:origin x="41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Scent booster Target</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A21B-F048-8376-F0AE61E00599}"/>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A21B-F048-8376-F0AE61E00599}"/>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A21B-F048-8376-F0AE61E00599}"/>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A21B-F048-8376-F0AE61E00599}"/>
              </c:ext>
            </c:extLst>
          </c:dPt>
          <c:cat>
            <c:strRef>
              <c:f>Sheet1!$A$2:$A$5</c:f>
              <c:strCache>
                <c:ptCount val="2"/>
                <c:pt idx="0">
                  <c:v>Womens</c:v>
                </c:pt>
                <c:pt idx="1">
                  <c:v>Others</c:v>
                </c:pt>
              </c:strCache>
            </c:strRef>
          </c:cat>
          <c:val>
            <c:numRef>
              <c:f>Sheet1!$B$2:$B$5</c:f>
              <c:numCache>
                <c:formatCode>General</c:formatCode>
                <c:ptCount val="4"/>
                <c:pt idx="0">
                  <c:v>49</c:v>
                </c:pt>
                <c:pt idx="1">
                  <c:v>51</c:v>
                </c:pt>
              </c:numCache>
            </c:numRef>
          </c:val>
          <c:extLst>
            <c:ext xmlns:c16="http://schemas.microsoft.com/office/drawing/2014/chart" uri="{C3380CC4-5D6E-409C-BE32-E72D297353CC}">
              <c16:uniqueId val="{00000000-4673-8B40-A77B-E7BFC67790EA}"/>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4EB8C9F2-2A15-3D49-ADC7-D0FAC5618AF5}" type="doc">
      <dgm:prSet loTypeId="urn:microsoft.com/office/officeart/2005/8/layout/radial5" loCatId="" qsTypeId="urn:microsoft.com/office/officeart/2005/8/quickstyle/simple1" qsCatId="simple" csTypeId="urn:microsoft.com/office/officeart/2005/8/colors/accent1_2" csCatId="accent1" phldr="1"/>
      <dgm:spPr/>
      <dgm:t>
        <a:bodyPr/>
        <a:lstStyle/>
        <a:p>
          <a:endParaRPr lang="en-GB"/>
        </a:p>
      </dgm:t>
    </dgm:pt>
    <dgm:pt modelId="{730C713D-F4FA-B94F-A8F7-A72F80782AB0}">
      <dgm:prSet phldrT="[Text]"/>
      <dgm:spPr/>
      <dgm:t>
        <a:bodyPr/>
        <a:lstStyle/>
        <a:p>
          <a:r>
            <a:rPr lang="en-GB" dirty="0"/>
            <a:t>Target Strategy</a:t>
          </a:r>
        </a:p>
      </dgm:t>
    </dgm:pt>
    <dgm:pt modelId="{12A10B51-BE6E-FE4F-8EE9-4C4A50B38847}" type="parTrans" cxnId="{A1C38DCA-7A8D-3247-A2C6-6F58BC0D996E}">
      <dgm:prSet/>
      <dgm:spPr/>
      <dgm:t>
        <a:bodyPr/>
        <a:lstStyle/>
        <a:p>
          <a:endParaRPr lang="en-GB"/>
        </a:p>
      </dgm:t>
    </dgm:pt>
    <dgm:pt modelId="{32F2ADDD-58F9-0243-8E5E-197D8FCFB354}" type="sibTrans" cxnId="{A1C38DCA-7A8D-3247-A2C6-6F58BC0D996E}">
      <dgm:prSet/>
      <dgm:spPr/>
      <dgm:t>
        <a:bodyPr/>
        <a:lstStyle/>
        <a:p>
          <a:endParaRPr lang="en-GB"/>
        </a:p>
      </dgm:t>
    </dgm:pt>
    <dgm:pt modelId="{22E4578D-0956-BF40-9079-2F3A4E0DE03C}">
      <dgm:prSet phldrT="[Text]"/>
      <dgm:spPr/>
      <dgm:t>
        <a:bodyPr/>
        <a:lstStyle/>
        <a:p>
          <a:r>
            <a:rPr lang="en-GB" dirty="0">
              <a:solidFill>
                <a:schemeClr val="bg1"/>
              </a:solidFill>
            </a:rPr>
            <a:t>Un-differential</a:t>
          </a:r>
        </a:p>
        <a:p>
          <a:endParaRPr lang="en-GB" dirty="0"/>
        </a:p>
      </dgm:t>
    </dgm:pt>
    <dgm:pt modelId="{6BF165A4-4D73-7047-8EF2-3B353A211041}" type="parTrans" cxnId="{1D2C7099-1DE7-A84B-90EF-8DD03E7BFCD0}">
      <dgm:prSet/>
      <dgm:spPr/>
      <dgm:t>
        <a:bodyPr/>
        <a:lstStyle/>
        <a:p>
          <a:endParaRPr lang="en-GB"/>
        </a:p>
      </dgm:t>
    </dgm:pt>
    <dgm:pt modelId="{9326A660-77FA-7742-B33E-B5E4B43446F9}" type="sibTrans" cxnId="{1D2C7099-1DE7-A84B-90EF-8DD03E7BFCD0}">
      <dgm:prSet/>
      <dgm:spPr/>
      <dgm:t>
        <a:bodyPr/>
        <a:lstStyle/>
        <a:p>
          <a:endParaRPr lang="en-GB"/>
        </a:p>
      </dgm:t>
    </dgm:pt>
    <dgm:pt modelId="{F6479935-566C-2D40-B96E-596418C43B0C}">
      <dgm:prSet phldrT="[Text]"/>
      <dgm:spPr/>
      <dgm:t>
        <a:bodyPr/>
        <a:lstStyle/>
        <a:p>
          <a:r>
            <a:rPr lang="en-GB" dirty="0">
              <a:solidFill>
                <a:schemeClr val="bg1"/>
              </a:solidFill>
            </a:rPr>
            <a:t>Differential</a:t>
          </a:r>
        </a:p>
      </dgm:t>
    </dgm:pt>
    <dgm:pt modelId="{3F65E003-3507-0B4A-ADBE-D35D407CA388}" type="parTrans" cxnId="{10D7B196-ED4F-0240-888D-6A8342D773A2}">
      <dgm:prSet/>
      <dgm:spPr/>
      <dgm:t>
        <a:bodyPr/>
        <a:lstStyle/>
        <a:p>
          <a:endParaRPr lang="en-GB"/>
        </a:p>
      </dgm:t>
    </dgm:pt>
    <dgm:pt modelId="{56549110-7A3E-884E-89A9-534A7C54980D}" type="sibTrans" cxnId="{10D7B196-ED4F-0240-888D-6A8342D773A2}">
      <dgm:prSet/>
      <dgm:spPr/>
      <dgm:t>
        <a:bodyPr/>
        <a:lstStyle/>
        <a:p>
          <a:endParaRPr lang="en-GB"/>
        </a:p>
      </dgm:t>
    </dgm:pt>
    <dgm:pt modelId="{C02F624A-051A-C94F-B91D-E0C47E903F88}">
      <dgm:prSet phldrT="[Text]"/>
      <dgm:spPr/>
      <dgm:t>
        <a:bodyPr/>
        <a:lstStyle/>
        <a:p>
          <a:r>
            <a:rPr lang="en-GB" dirty="0">
              <a:solidFill>
                <a:schemeClr val="bg1"/>
              </a:solidFill>
            </a:rPr>
            <a:t>Concentrated</a:t>
          </a:r>
        </a:p>
      </dgm:t>
    </dgm:pt>
    <dgm:pt modelId="{278BE77A-50CE-B940-B485-F7FFF44D1408}" type="parTrans" cxnId="{63314496-2C2D-3F45-8533-B47B1AA358CE}">
      <dgm:prSet/>
      <dgm:spPr/>
      <dgm:t>
        <a:bodyPr/>
        <a:lstStyle/>
        <a:p>
          <a:endParaRPr lang="en-GB"/>
        </a:p>
      </dgm:t>
    </dgm:pt>
    <dgm:pt modelId="{277B01EA-3C67-1643-9C76-E3D715F9B177}" type="sibTrans" cxnId="{63314496-2C2D-3F45-8533-B47B1AA358CE}">
      <dgm:prSet/>
      <dgm:spPr/>
      <dgm:t>
        <a:bodyPr/>
        <a:lstStyle/>
        <a:p>
          <a:endParaRPr lang="en-GB"/>
        </a:p>
      </dgm:t>
    </dgm:pt>
    <dgm:pt modelId="{D7C0494F-167C-DD4E-B6F7-30441C0C9BB0}">
      <dgm:prSet phldrT="[Text]"/>
      <dgm:spPr/>
      <dgm:t>
        <a:bodyPr/>
        <a:lstStyle/>
        <a:p>
          <a:r>
            <a:rPr lang="en-GB" dirty="0">
              <a:solidFill>
                <a:schemeClr val="bg1"/>
              </a:solidFill>
            </a:rPr>
            <a:t>Customized</a:t>
          </a:r>
        </a:p>
      </dgm:t>
    </dgm:pt>
    <dgm:pt modelId="{AB6AE85F-AA7B-5245-9169-FADA93DEE16C}" type="parTrans" cxnId="{C48C170A-8B86-8744-8E28-2694CF51040D}">
      <dgm:prSet/>
      <dgm:spPr/>
      <dgm:t>
        <a:bodyPr/>
        <a:lstStyle/>
        <a:p>
          <a:endParaRPr lang="en-GB"/>
        </a:p>
      </dgm:t>
    </dgm:pt>
    <dgm:pt modelId="{B6B659EC-73C6-C14C-9D06-38DD405C3860}" type="sibTrans" cxnId="{C48C170A-8B86-8744-8E28-2694CF51040D}">
      <dgm:prSet/>
      <dgm:spPr/>
      <dgm:t>
        <a:bodyPr/>
        <a:lstStyle/>
        <a:p>
          <a:endParaRPr lang="en-GB"/>
        </a:p>
      </dgm:t>
    </dgm:pt>
    <dgm:pt modelId="{83B746E1-318B-174F-811C-ADD7E62F7667}" type="pres">
      <dgm:prSet presAssocID="{4EB8C9F2-2A15-3D49-ADC7-D0FAC5618AF5}" presName="Name0" presStyleCnt="0">
        <dgm:presLayoutVars>
          <dgm:chMax val="1"/>
          <dgm:dir/>
          <dgm:animLvl val="ctr"/>
          <dgm:resizeHandles val="exact"/>
        </dgm:presLayoutVars>
      </dgm:prSet>
      <dgm:spPr/>
    </dgm:pt>
    <dgm:pt modelId="{2ADB5287-6F09-AC45-A394-5B7B09F90141}" type="pres">
      <dgm:prSet presAssocID="{730C713D-F4FA-B94F-A8F7-A72F80782AB0}" presName="centerShape" presStyleLbl="node0" presStyleIdx="0" presStyleCnt="1"/>
      <dgm:spPr/>
    </dgm:pt>
    <dgm:pt modelId="{39BE2585-0B3A-4D42-BC42-4F1A6D2C1A1D}" type="pres">
      <dgm:prSet presAssocID="{6BF165A4-4D73-7047-8EF2-3B353A211041}" presName="parTrans" presStyleLbl="sibTrans2D1" presStyleIdx="0" presStyleCnt="4"/>
      <dgm:spPr/>
    </dgm:pt>
    <dgm:pt modelId="{C37989B7-7C6B-8E47-AC39-FB31826E6945}" type="pres">
      <dgm:prSet presAssocID="{6BF165A4-4D73-7047-8EF2-3B353A211041}" presName="connectorText" presStyleLbl="sibTrans2D1" presStyleIdx="0" presStyleCnt="4"/>
      <dgm:spPr/>
    </dgm:pt>
    <dgm:pt modelId="{8985569D-0AD5-514C-AA2B-58C52C32E1F5}" type="pres">
      <dgm:prSet presAssocID="{22E4578D-0956-BF40-9079-2F3A4E0DE03C}" presName="node" presStyleLbl="node1" presStyleIdx="0" presStyleCnt="4">
        <dgm:presLayoutVars>
          <dgm:bulletEnabled val="1"/>
        </dgm:presLayoutVars>
      </dgm:prSet>
      <dgm:spPr/>
    </dgm:pt>
    <dgm:pt modelId="{95DE0901-8C35-D747-9853-BBA2DF596970}" type="pres">
      <dgm:prSet presAssocID="{3F65E003-3507-0B4A-ADBE-D35D407CA388}" presName="parTrans" presStyleLbl="sibTrans2D1" presStyleIdx="1" presStyleCnt="4"/>
      <dgm:spPr/>
    </dgm:pt>
    <dgm:pt modelId="{DC94E8FC-C889-7F49-8CB1-99F32683650D}" type="pres">
      <dgm:prSet presAssocID="{3F65E003-3507-0B4A-ADBE-D35D407CA388}" presName="connectorText" presStyleLbl="sibTrans2D1" presStyleIdx="1" presStyleCnt="4"/>
      <dgm:spPr/>
    </dgm:pt>
    <dgm:pt modelId="{58B88CA2-0E88-0E48-8875-AD8B72E60543}" type="pres">
      <dgm:prSet presAssocID="{F6479935-566C-2D40-B96E-596418C43B0C}" presName="node" presStyleLbl="node1" presStyleIdx="1" presStyleCnt="4">
        <dgm:presLayoutVars>
          <dgm:bulletEnabled val="1"/>
        </dgm:presLayoutVars>
      </dgm:prSet>
      <dgm:spPr/>
    </dgm:pt>
    <dgm:pt modelId="{210E945D-6698-E94C-82CF-A31B86D71298}" type="pres">
      <dgm:prSet presAssocID="{278BE77A-50CE-B940-B485-F7FFF44D1408}" presName="parTrans" presStyleLbl="sibTrans2D1" presStyleIdx="2" presStyleCnt="4"/>
      <dgm:spPr/>
    </dgm:pt>
    <dgm:pt modelId="{1DF3C65D-C4C7-2C4A-BA8D-F8A2834B775B}" type="pres">
      <dgm:prSet presAssocID="{278BE77A-50CE-B940-B485-F7FFF44D1408}" presName="connectorText" presStyleLbl="sibTrans2D1" presStyleIdx="2" presStyleCnt="4"/>
      <dgm:spPr/>
    </dgm:pt>
    <dgm:pt modelId="{A8B0F78E-A16C-7941-A20C-A6B6C854DD9E}" type="pres">
      <dgm:prSet presAssocID="{C02F624A-051A-C94F-B91D-E0C47E903F88}" presName="node" presStyleLbl="node1" presStyleIdx="2" presStyleCnt="4">
        <dgm:presLayoutVars>
          <dgm:bulletEnabled val="1"/>
        </dgm:presLayoutVars>
      </dgm:prSet>
      <dgm:spPr/>
    </dgm:pt>
    <dgm:pt modelId="{B3561BE8-D825-5A49-85A6-BB9095A1E6B6}" type="pres">
      <dgm:prSet presAssocID="{AB6AE85F-AA7B-5245-9169-FADA93DEE16C}" presName="parTrans" presStyleLbl="sibTrans2D1" presStyleIdx="3" presStyleCnt="4"/>
      <dgm:spPr/>
    </dgm:pt>
    <dgm:pt modelId="{1A8946CC-9809-864E-9C63-0D6470901BEF}" type="pres">
      <dgm:prSet presAssocID="{AB6AE85F-AA7B-5245-9169-FADA93DEE16C}" presName="connectorText" presStyleLbl="sibTrans2D1" presStyleIdx="3" presStyleCnt="4"/>
      <dgm:spPr/>
    </dgm:pt>
    <dgm:pt modelId="{84A0BB8C-AA99-5C48-9ABC-F1AD2056886F}" type="pres">
      <dgm:prSet presAssocID="{D7C0494F-167C-DD4E-B6F7-30441C0C9BB0}" presName="node" presStyleLbl="node1" presStyleIdx="3" presStyleCnt="4">
        <dgm:presLayoutVars>
          <dgm:bulletEnabled val="1"/>
        </dgm:presLayoutVars>
      </dgm:prSet>
      <dgm:spPr/>
    </dgm:pt>
  </dgm:ptLst>
  <dgm:cxnLst>
    <dgm:cxn modelId="{EEF53F08-7F83-F446-9B17-90C73E448EBF}" type="presOf" srcId="{730C713D-F4FA-B94F-A8F7-A72F80782AB0}" destId="{2ADB5287-6F09-AC45-A394-5B7B09F90141}" srcOrd="0" destOrd="0" presId="urn:microsoft.com/office/officeart/2005/8/layout/radial5"/>
    <dgm:cxn modelId="{C48C170A-8B86-8744-8E28-2694CF51040D}" srcId="{730C713D-F4FA-B94F-A8F7-A72F80782AB0}" destId="{D7C0494F-167C-DD4E-B6F7-30441C0C9BB0}" srcOrd="3" destOrd="0" parTransId="{AB6AE85F-AA7B-5245-9169-FADA93DEE16C}" sibTransId="{B6B659EC-73C6-C14C-9D06-38DD405C3860}"/>
    <dgm:cxn modelId="{6C80D40A-02DF-6846-8D86-F1D04E2F51FD}" type="presOf" srcId="{6BF165A4-4D73-7047-8EF2-3B353A211041}" destId="{39BE2585-0B3A-4D42-BC42-4F1A6D2C1A1D}" srcOrd="0" destOrd="0" presId="urn:microsoft.com/office/officeart/2005/8/layout/radial5"/>
    <dgm:cxn modelId="{B0729F23-5E81-A74B-9B0F-1720818A463A}" type="presOf" srcId="{D7C0494F-167C-DD4E-B6F7-30441C0C9BB0}" destId="{84A0BB8C-AA99-5C48-9ABC-F1AD2056886F}" srcOrd="0" destOrd="0" presId="urn:microsoft.com/office/officeart/2005/8/layout/radial5"/>
    <dgm:cxn modelId="{EA920B32-5234-6C44-92F5-BEDA64A6569D}" type="presOf" srcId="{AB6AE85F-AA7B-5245-9169-FADA93DEE16C}" destId="{B3561BE8-D825-5A49-85A6-BB9095A1E6B6}" srcOrd="0" destOrd="0" presId="urn:microsoft.com/office/officeart/2005/8/layout/radial5"/>
    <dgm:cxn modelId="{268B0833-F467-C24B-AAB9-09C2D77618A3}" type="presOf" srcId="{4EB8C9F2-2A15-3D49-ADC7-D0FAC5618AF5}" destId="{83B746E1-318B-174F-811C-ADD7E62F7667}" srcOrd="0" destOrd="0" presId="urn:microsoft.com/office/officeart/2005/8/layout/radial5"/>
    <dgm:cxn modelId="{EC92A93A-001E-904B-BA86-70D1B0A057F8}" type="presOf" srcId="{22E4578D-0956-BF40-9079-2F3A4E0DE03C}" destId="{8985569D-0AD5-514C-AA2B-58C52C32E1F5}" srcOrd="0" destOrd="0" presId="urn:microsoft.com/office/officeart/2005/8/layout/radial5"/>
    <dgm:cxn modelId="{319DF93E-D96C-0449-AA7A-EF52F6CA64EE}" type="presOf" srcId="{AB6AE85F-AA7B-5245-9169-FADA93DEE16C}" destId="{1A8946CC-9809-864E-9C63-0D6470901BEF}" srcOrd="1" destOrd="0" presId="urn:microsoft.com/office/officeart/2005/8/layout/radial5"/>
    <dgm:cxn modelId="{958A3095-F90B-0A44-9E20-428EF4B833C8}" type="presOf" srcId="{3F65E003-3507-0B4A-ADBE-D35D407CA388}" destId="{DC94E8FC-C889-7F49-8CB1-99F32683650D}" srcOrd="1" destOrd="0" presId="urn:microsoft.com/office/officeart/2005/8/layout/radial5"/>
    <dgm:cxn modelId="{63314496-2C2D-3F45-8533-B47B1AA358CE}" srcId="{730C713D-F4FA-B94F-A8F7-A72F80782AB0}" destId="{C02F624A-051A-C94F-B91D-E0C47E903F88}" srcOrd="2" destOrd="0" parTransId="{278BE77A-50CE-B940-B485-F7FFF44D1408}" sibTransId="{277B01EA-3C67-1643-9C76-E3D715F9B177}"/>
    <dgm:cxn modelId="{10D7B196-ED4F-0240-888D-6A8342D773A2}" srcId="{730C713D-F4FA-B94F-A8F7-A72F80782AB0}" destId="{F6479935-566C-2D40-B96E-596418C43B0C}" srcOrd="1" destOrd="0" parTransId="{3F65E003-3507-0B4A-ADBE-D35D407CA388}" sibTransId="{56549110-7A3E-884E-89A9-534A7C54980D}"/>
    <dgm:cxn modelId="{1D2C7099-1DE7-A84B-90EF-8DD03E7BFCD0}" srcId="{730C713D-F4FA-B94F-A8F7-A72F80782AB0}" destId="{22E4578D-0956-BF40-9079-2F3A4E0DE03C}" srcOrd="0" destOrd="0" parTransId="{6BF165A4-4D73-7047-8EF2-3B353A211041}" sibTransId="{9326A660-77FA-7742-B33E-B5E4B43446F9}"/>
    <dgm:cxn modelId="{C34834B4-A3F8-1D41-B30F-BE1A9EF9ADF7}" type="presOf" srcId="{F6479935-566C-2D40-B96E-596418C43B0C}" destId="{58B88CA2-0E88-0E48-8875-AD8B72E60543}" srcOrd="0" destOrd="0" presId="urn:microsoft.com/office/officeart/2005/8/layout/radial5"/>
    <dgm:cxn modelId="{90066CB9-2B6E-B64B-8F76-717CA587A82F}" type="presOf" srcId="{C02F624A-051A-C94F-B91D-E0C47E903F88}" destId="{A8B0F78E-A16C-7941-A20C-A6B6C854DD9E}" srcOrd="0" destOrd="0" presId="urn:microsoft.com/office/officeart/2005/8/layout/radial5"/>
    <dgm:cxn modelId="{A1C38DCA-7A8D-3247-A2C6-6F58BC0D996E}" srcId="{4EB8C9F2-2A15-3D49-ADC7-D0FAC5618AF5}" destId="{730C713D-F4FA-B94F-A8F7-A72F80782AB0}" srcOrd="0" destOrd="0" parTransId="{12A10B51-BE6E-FE4F-8EE9-4C4A50B38847}" sibTransId="{32F2ADDD-58F9-0243-8E5E-197D8FCFB354}"/>
    <dgm:cxn modelId="{6C0523E3-0F4A-4243-A270-B4C42869A6A4}" type="presOf" srcId="{6BF165A4-4D73-7047-8EF2-3B353A211041}" destId="{C37989B7-7C6B-8E47-AC39-FB31826E6945}" srcOrd="1" destOrd="0" presId="urn:microsoft.com/office/officeart/2005/8/layout/radial5"/>
    <dgm:cxn modelId="{EA6D7FEC-A2B9-1248-8D72-9D3253694E32}" type="presOf" srcId="{278BE77A-50CE-B940-B485-F7FFF44D1408}" destId="{1DF3C65D-C4C7-2C4A-BA8D-F8A2834B775B}" srcOrd="1" destOrd="0" presId="urn:microsoft.com/office/officeart/2005/8/layout/radial5"/>
    <dgm:cxn modelId="{B8C31BF1-F7E4-EC4C-85D6-C0DB91050D08}" type="presOf" srcId="{3F65E003-3507-0B4A-ADBE-D35D407CA388}" destId="{95DE0901-8C35-D747-9853-BBA2DF596970}" srcOrd="0" destOrd="0" presId="urn:microsoft.com/office/officeart/2005/8/layout/radial5"/>
    <dgm:cxn modelId="{F766B0FF-B52F-7C43-AE64-3297CD05993C}" type="presOf" srcId="{278BE77A-50CE-B940-B485-F7FFF44D1408}" destId="{210E945D-6698-E94C-82CF-A31B86D71298}" srcOrd="0" destOrd="0" presId="urn:microsoft.com/office/officeart/2005/8/layout/radial5"/>
    <dgm:cxn modelId="{8D2C99E4-0044-F047-9223-A9C2F581E3EF}" type="presParOf" srcId="{83B746E1-318B-174F-811C-ADD7E62F7667}" destId="{2ADB5287-6F09-AC45-A394-5B7B09F90141}" srcOrd="0" destOrd="0" presId="urn:microsoft.com/office/officeart/2005/8/layout/radial5"/>
    <dgm:cxn modelId="{17ABD7EB-A5A8-104F-81E9-5819F40AC18B}" type="presParOf" srcId="{83B746E1-318B-174F-811C-ADD7E62F7667}" destId="{39BE2585-0B3A-4D42-BC42-4F1A6D2C1A1D}" srcOrd="1" destOrd="0" presId="urn:microsoft.com/office/officeart/2005/8/layout/radial5"/>
    <dgm:cxn modelId="{37D437D0-C9E4-6B42-9969-64A48FAE43FF}" type="presParOf" srcId="{39BE2585-0B3A-4D42-BC42-4F1A6D2C1A1D}" destId="{C37989B7-7C6B-8E47-AC39-FB31826E6945}" srcOrd="0" destOrd="0" presId="urn:microsoft.com/office/officeart/2005/8/layout/radial5"/>
    <dgm:cxn modelId="{479ABF59-54A0-714A-AEEC-DBCF996C8C04}" type="presParOf" srcId="{83B746E1-318B-174F-811C-ADD7E62F7667}" destId="{8985569D-0AD5-514C-AA2B-58C52C32E1F5}" srcOrd="2" destOrd="0" presId="urn:microsoft.com/office/officeart/2005/8/layout/radial5"/>
    <dgm:cxn modelId="{AFE31768-1168-4A40-8F87-95356FC0F3B7}" type="presParOf" srcId="{83B746E1-318B-174F-811C-ADD7E62F7667}" destId="{95DE0901-8C35-D747-9853-BBA2DF596970}" srcOrd="3" destOrd="0" presId="urn:microsoft.com/office/officeart/2005/8/layout/radial5"/>
    <dgm:cxn modelId="{C8AC895E-AD38-A04B-8627-9C0081776453}" type="presParOf" srcId="{95DE0901-8C35-D747-9853-BBA2DF596970}" destId="{DC94E8FC-C889-7F49-8CB1-99F32683650D}" srcOrd="0" destOrd="0" presId="urn:microsoft.com/office/officeart/2005/8/layout/radial5"/>
    <dgm:cxn modelId="{A6C6E664-F179-2143-89D1-73B31B9F7053}" type="presParOf" srcId="{83B746E1-318B-174F-811C-ADD7E62F7667}" destId="{58B88CA2-0E88-0E48-8875-AD8B72E60543}" srcOrd="4" destOrd="0" presId="urn:microsoft.com/office/officeart/2005/8/layout/radial5"/>
    <dgm:cxn modelId="{0E374404-D3D2-E143-8B69-806414DF4D11}" type="presParOf" srcId="{83B746E1-318B-174F-811C-ADD7E62F7667}" destId="{210E945D-6698-E94C-82CF-A31B86D71298}" srcOrd="5" destOrd="0" presId="urn:microsoft.com/office/officeart/2005/8/layout/radial5"/>
    <dgm:cxn modelId="{9FA577E9-B35C-8641-80E0-5BE2AD568028}" type="presParOf" srcId="{210E945D-6698-E94C-82CF-A31B86D71298}" destId="{1DF3C65D-C4C7-2C4A-BA8D-F8A2834B775B}" srcOrd="0" destOrd="0" presId="urn:microsoft.com/office/officeart/2005/8/layout/radial5"/>
    <dgm:cxn modelId="{44949345-8F6F-B443-A74F-2E195569CD8E}" type="presParOf" srcId="{83B746E1-318B-174F-811C-ADD7E62F7667}" destId="{A8B0F78E-A16C-7941-A20C-A6B6C854DD9E}" srcOrd="6" destOrd="0" presId="urn:microsoft.com/office/officeart/2005/8/layout/radial5"/>
    <dgm:cxn modelId="{7CB3DC1E-456F-8E42-8F51-06E3629B3544}" type="presParOf" srcId="{83B746E1-318B-174F-811C-ADD7E62F7667}" destId="{B3561BE8-D825-5A49-85A6-BB9095A1E6B6}" srcOrd="7" destOrd="0" presId="urn:microsoft.com/office/officeart/2005/8/layout/radial5"/>
    <dgm:cxn modelId="{9455880D-B4CA-6B4A-8099-39CA070404A8}" type="presParOf" srcId="{B3561BE8-D825-5A49-85A6-BB9095A1E6B6}" destId="{1A8946CC-9809-864E-9C63-0D6470901BEF}" srcOrd="0" destOrd="0" presId="urn:microsoft.com/office/officeart/2005/8/layout/radial5"/>
    <dgm:cxn modelId="{5E4C64C5-3B67-3A49-BA4B-54A880EC8207}" type="presParOf" srcId="{83B746E1-318B-174F-811C-ADD7E62F7667}" destId="{84A0BB8C-AA99-5C48-9ABC-F1AD2056886F}" srcOrd="8" destOrd="0" presId="urn:microsoft.com/office/officeart/2005/8/layout/radial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ADB5287-6F09-AC45-A394-5B7B09F90141}">
      <dsp:nvSpPr>
        <dsp:cNvPr id="0" name=""/>
        <dsp:cNvSpPr/>
      </dsp:nvSpPr>
      <dsp:spPr>
        <a:xfrm>
          <a:off x="2535831" y="1906797"/>
          <a:ext cx="1153645" cy="1153645"/>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marL="0" lvl="0" indent="0" algn="ctr" defTabSz="666750">
            <a:lnSpc>
              <a:spcPct val="90000"/>
            </a:lnSpc>
            <a:spcBef>
              <a:spcPct val="0"/>
            </a:spcBef>
            <a:spcAft>
              <a:spcPct val="35000"/>
            </a:spcAft>
            <a:buNone/>
          </a:pPr>
          <a:r>
            <a:rPr lang="en-GB" sz="1500" kern="1200" dirty="0"/>
            <a:t>Target Strategy</a:t>
          </a:r>
        </a:p>
      </dsp:txBody>
      <dsp:txXfrm>
        <a:off x="2704778" y="2075744"/>
        <a:ext cx="815751" cy="815751"/>
      </dsp:txXfrm>
    </dsp:sp>
    <dsp:sp modelId="{39BE2585-0B3A-4D42-BC42-4F1A6D2C1A1D}">
      <dsp:nvSpPr>
        <dsp:cNvPr id="0" name=""/>
        <dsp:cNvSpPr/>
      </dsp:nvSpPr>
      <dsp:spPr>
        <a:xfrm rot="16200000">
          <a:off x="2990212" y="1501585"/>
          <a:ext cx="244883" cy="36224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a:off x="3026945" y="1610766"/>
        <a:ext cx="171418" cy="217345"/>
      </dsp:txXfrm>
    </dsp:sp>
    <dsp:sp modelId="{8985569D-0AD5-514C-AA2B-58C52C32E1F5}">
      <dsp:nvSpPr>
        <dsp:cNvPr id="0" name=""/>
        <dsp:cNvSpPr/>
      </dsp:nvSpPr>
      <dsp:spPr>
        <a:xfrm>
          <a:off x="2391626" y="2696"/>
          <a:ext cx="1442056" cy="1442056"/>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solidFill>
                <a:schemeClr val="bg1"/>
              </a:solidFill>
            </a:rPr>
            <a:t>Un-differential</a:t>
          </a:r>
        </a:p>
        <a:p>
          <a:pPr marL="0" lvl="0" indent="0" algn="ctr" defTabSz="488950">
            <a:lnSpc>
              <a:spcPct val="90000"/>
            </a:lnSpc>
            <a:spcBef>
              <a:spcPct val="0"/>
            </a:spcBef>
            <a:spcAft>
              <a:spcPct val="35000"/>
            </a:spcAft>
            <a:buNone/>
          </a:pPr>
          <a:endParaRPr lang="en-GB" sz="1100" kern="1200" dirty="0"/>
        </a:p>
      </dsp:txBody>
      <dsp:txXfrm>
        <a:off x="2602810" y="213880"/>
        <a:ext cx="1019688" cy="1019688"/>
      </dsp:txXfrm>
    </dsp:sp>
    <dsp:sp modelId="{95DE0901-8C35-D747-9853-BBA2DF596970}">
      <dsp:nvSpPr>
        <dsp:cNvPr id="0" name=""/>
        <dsp:cNvSpPr/>
      </dsp:nvSpPr>
      <dsp:spPr>
        <a:xfrm>
          <a:off x="3791126" y="2302499"/>
          <a:ext cx="244883" cy="36224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a:off x="3791126" y="2374947"/>
        <a:ext cx="171418" cy="217345"/>
      </dsp:txXfrm>
    </dsp:sp>
    <dsp:sp modelId="{58B88CA2-0E88-0E48-8875-AD8B72E60543}">
      <dsp:nvSpPr>
        <dsp:cNvPr id="0" name=""/>
        <dsp:cNvSpPr/>
      </dsp:nvSpPr>
      <dsp:spPr>
        <a:xfrm>
          <a:off x="4151521" y="1762591"/>
          <a:ext cx="1442056" cy="1442056"/>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solidFill>
                <a:schemeClr val="bg1"/>
              </a:solidFill>
            </a:rPr>
            <a:t>Differential</a:t>
          </a:r>
        </a:p>
      </dsp:txBody>
      <dsp:txXfrm>
        <a:off x="4362705" y="1973775"/>
        <a:ext cx="1019688" cy="1019688"/>
      </dsp:txXfrm>
    </dsp:sp>
    <dsp:sp modelId="{210E945D-6698-E94C-82CF-A31B86D71298}">
      <dsp:nvSpPr>
        <dsp:cNvPr id="0" name=""/>
        <dsp:cNvSpPr/>
      </dsp:nvSpPr>
      <dsp:spPr>
        <a:xfrm rot="5400000">
          <a:off x="2990212" y="3103413"/>
          <a:ext cx="244883" cy="36224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a:off x="3026945" y="3139129"/>
        <a:ext cx="171418" cy="217345"/>
      </dsp:txXfrm>
    </dsp:sp>
    <dsp:sp modelId="{A8B0F78E-A16C-7941-A20C-A6B6C854DD9E}">
      <dsp:nvSpPr>
        <dsp:cNvPr id="0" name=""/>
        <dsp:cNvSpPr/>
      </dsp:nvSpPr>
      <dsp:spPr>
        <a:xfrm>
          <a:off x="2391626" y="3522487"/>
          <a:ext cx="1442056" cy="1442056"/>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solidFill>
                <a:schemeClr val="bg1"/>
              </a:solidFill>
            </a:rPr>
            <a:t>Concentrated</a:t>
          </a:r>
        </a:p>
      </dsp:txBody>
      <dsp:txXfrm>
        <a:off x="2602810" y="3733671"/>
        <a:ext cx="1019688" cy="1019688"/>
      </dsp:txXfrm>
    </dsp:sp>
    <dsp:sp modelId="{B3561BE8-D825-5A49-85A6-BB9095A1E6B6}">
      <dsp:nvSpPr>
        <dsp:cNvPr id="0" name=""/>
        <dsp:cNvSpPr/>
      </dsp:nvSpPr>
      <dsp:spPr>
        <a:xfrm rot="10800000">
          <a:off x="2189298" y="2302499"/>
          <a:ext cx="244883" cy="36224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488950">
            <a:lnSpc>
              <a:spcPct val="90000"/>
            </a:lnSpc>
            <a:spcBef>
              <a:spcPct val="0"/>
            </a:spcBef>
            <a:spcAft>
              <a:spcPct val="35000"/>
            </a:spcAft>
            <a:buNone/>
          </a:pPr>
          <a:endParaRPr lang="en-GB" sz="1100" kern="1200"/>
        </a:p>
      </dsp:txBody>
      <dsp:txXfrm rot="10800000">
        <a:off x="2262763" y="2374947"/>
        <a:ext cx="171418" cy="217345"/>
      </dsp:txXfrm>
    </dsp:sp>
    <dsp:sp modelId="{84A0BB8C-AA99-5C48-9ABC-F1AD2056886F}">
      <dsp:nvSpPr>
        <dsp:cNvPr id="0" name=""/>
        <dsp:cNvSpPr/>
      </dsp:nvSpPr>
      <dsp:spPr>
        <a:xfrm>
          <a:off x="631730" y="1762591"/>
          <a:ext cx="1442056" cy="1442056"/>
        </a:xfrm>
        <a:prstGeom prst="ellipse">
          <a:avLst/>
        </a:prstGeom>
        <a:solidFill>
          <a:schemeClr val="accent1">
            <a:hueOff val="0"/>
            <a:satOff val="0"/>
            <a:lumOff val="0"/>
            <a:alphaOff val="0"/>
          </a:schemeClr>
        </a:solidFill>
        <a:ln w="19050"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970" tIns="13970" rIns="13970" bIns="13970" numCol="1" spcCol="1270" anchor="ctr" anchorCtr="0">
          <a:noAutofit/>
        </a:bodyPr>
        <a:lstStyle/>
        <a:p>
          <a:pPr marL="0" lvl="0" indent="0" algn="ctr" defTabSz="488950">
            <a:lnSpc>
              <a:spcPct val="90000"/>
            </a:lnSpc>
            <a:spcBef>
              <a:spcPct val="0"/>
            </a:spcBef>
            <a:spcAft>
              <a:spcPct val="35000"/>
            </a:spcAft>
            <a:buNone/>
          </a:pPr>
          <a:r>
            <a:rPr lang="en-GB" sz="1100" kern="1200" dirty="0">
              <a:solidFill>
                <a:schemeClr val="bg1"/>
              </a:solidFill>
            </a:rPr>
            <a:t>Customized</a:t>
          </a:r>
        </a:p>
      </dsp:txBody>
      <dsp:txXfrm>
        <a:off x="842914" y="1973775"/>
        <a:ext cx="1019688" cy="1019688"/>
      </dsp:txXfrm>
    </dsp:sp>
  </dsp:spTree>
</dsp:drawing>
</file>

<file path=ppt/diagrams/layout1.xml><?xml version="1.0" encoding="utf-8"?>
<dgm:layoutDef xmlns:dgm="http://schemas.openxmlformats.org/drawingml/2006/diagram" xmlns:a="http://schemas.openxmlformats.org/drawingml/2006/main" uniqueId="urn:microsoft.com/office/officeart/2005/8/layout/radial5">
  <dgm:title val=""/>
  <dgm:desc val=""/>
  <dgm:catLst>
    <dgm:cat type="relationship" pri="23000"/>
    <dgm:cat type="cycle" pri="1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alg type="cycle">
          <dgm:param type="stAng" val="0"/>
          <dgm:param type="spanAng" val="360"/>
          <dgm:param type="ctrShpMap" val="fNode"/>
        </dgm:alg>
      </dgm:if>
      <dgm:else name="Name3">
        <dgm:alg type="cycle">
          <dgm:param type="stAng" val="0"/>
          <dgm:param type="spanAng" val="-360"/>
          <dgm:param type="ctrShpMap" val="fNode"/>
        </dgm:alg>
      </dgm:else>
    </dgm:choose>
    <dgm:shape xmlns:r="http://schemas.openxmlformats.org/officeDocument/2006/relationships" r:blip="">
      <dgm:adjLst/>
    </dgm:shape>
    <dgm:presOf/>
    <dgm:constrLst>
      <dgm:constr type="w" for="ch" forName="centerShape" refType="w"/>
      <dgm:constr type="w" for="ch" forName="parTrans" refType="w" refFor="ch" refForName="centerShape" fact="0.4"/>
      <dgm:constr type="w" for="ch" forName="node" refType="w" refFor="ch" refForName="centerShape" op="equ" fact="1.25"/>
      <dgm:constr type="sp" refType="w" refFor="ch" refForName="centerShape" op="equ" fact="0.4"/>
      <dgm:constr type="sibSp" refType="w" refFor="ch" refForName="node" fact="0.3"/>
      <dgm:constr type="primFontSz" for="ch" forName="centerShape" val="65"/>
      <dgm:constr type="primFontSz" for="des" forName="node" op="equ" val="65"/>
      <dgm:constr type="primFontSz" for="des" forName="node" refType="primFontSz" refFor="ch" refForName="centerShape" op="lte"/>
      <dgm:constr type="primFontSz" for="des" forName="connectorText" op="equ" val="55"/>
      <dgm:constr type="primFontSz" for="des" forName="connectorText" refType="primFontSz" refFor="ch" refForName="centerShape" op="lte" fact="0.8"/>
      <dgm:constr type="primFontSz" for="des" forName="connectorText" refType="primFontSz" refFor="des" refForName="node" op="lte"/>
    </dgm:constrLst>
    <dgm:choose name="Name4">
      <dgm:if name="Name5" axis="ch ch" ptType="node node" st="1 1" cnt="1 0" func="cnt" op="lte" val="6">
        <dgm:ruleLst>
          <dgm:rule type="w" for="ch" forName="node" val="NaN" fact="1" max="NaN"/>
        </dgm:ruleLst>
      </dgm:if>
      <dgm:if name="Name6" axis="ch ch" ptType="node node" st="1 1" cnt="1 0" func="cnt" op="lte" val="8">
        <dgm:ruleLst>
          <dgm:rule type="w" for="ch" forName="node" val="NaN" fact="0.9" max="NaN"/>
        </dgm:ruleLst>
      </dgm:if>
      <dgm:if name="Name7" axis="ch ch" ptType="node node" st="1 1" cnt="1 0" func="cnt" op="lte" val="10">
        <dgm:ruleLst>
          <dgm:rule type="w" for="ch" forName="node" val="NaN" fact="0.8" max="NaN"/>
        </dgm:ruleLst>
      </dgm:if>
      <dgm:if name="Name8" axis="ch ch" ptType="node node" st="1 1" cnt="1 0" func="cnt" op="lte" val="12">
        <dgm:ruleLst>
          <dgm:rule type="w" for="ch" forName="node" val="NaN" fact="0.7" max="NaN"/>
        </dgm:ruleLst>
      </dgm:if>
      <dgm:if name="Name9" axis="ch ch" ptType="node node" st="1 1" cnt="1 0" func="cnt" op="lte" val="14">
        <dgm:ruleLst>
          <dgm:rule type="w" for="ch" forName="node" val="NaN" fact="0.6" max="NaN"/>
        </dgm:ruleLst>
      </dgm:if>
      <dgm:else name="Name10">
        <dgm:ruleLst>
          <dgm:rule type="w" for="ch" forName="node" val="NaN" fact="0.5" max="NaN"/>
        </dgm:ruleLst>
      </dgm:else>
    </dgm:choose>
    <dgm:forEach name="Name11"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12" axis="ch">
        <dgm:forEach name="Name13" axis="self" ptType="parTrans">
          <dgm:layoutNode name="parTrans" styleLbl="sibTrans2D1">
            <dgm:alg type="conn">
              <dgm:param type="begPts" val="auto"/>
              <dgm:param type="endPts" val="auto"/>
            </dgm:alg>
            <dgm:shape xmlns:r="http://schemas.openxmlformats.org/officeDocument/2006/relationships" type="conn" r:blip="">
              <dgm:adjLst/>
            </dgm:shape>
            <dgm:presOf axis="self"/>
            <dgm:constrLst>
              <dgm:constr type="h" refType="w" fact="0.85"/>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name="Name14" axis="self" ptType="node">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w" val="INF" fact="NaN" max="NaN"/>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media/image3.png>
</file>

<file path=ppt/media/image4.svg>
</file>

<file path=ppt/media/image5.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859B9DBF-DC63-7249-AB3F-2DF76BB2B1D8}" type="datetimeFigureOut">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2431843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59B9DBF-DC63-7249-AB3F-2DF76BB2B1D8}" type="datetimeFigureOut">
              <a:rPr lang="en-US" smtClean="0"/>
              <a:t>12/16/22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8368913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59B9DBF-DC63-7249-AB3F-2DF76BB2B1D8}" type="datetimeFigureOut">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34952301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59B9DBF-DC63-7249-AB3F-2DF76BB2B1D8}" type="datetimeFigureOut">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1776118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GB"/>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59B9DBF-DC63-7249-AB3F-2DF76BB2B1D8}" type="datetimeFigureOut">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25844566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59B9DBF-DC63-7249-AB3F-2DF76BB2B1D8}" type="datetimeFigureOut">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39219375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59B9DBF-DC63-7249-AB3F-2DF76BB2B1D8}" type="datetimeFigureOut">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409936068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59B9DBF-DC63-7249-AB3F-2DF76BB2B1D8}" type="datetimeFigureOut">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345284519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59B9DBF-DC63-7249-AB3F-2DF76BB2B1D8}" type="datetimeFigureOut">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27250436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859B9DBF-DC63-7249-AB3F-2DF76BB2B1D8}" type="datetimeFigureOut">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21550221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859B9DBF-DC63-7249-AB3F-2DF76BB2B1D8}" type="datetimeFigureOut">
              <a:rPr lang="en-US" smtClean="0"/>
              <a:t>12/16/22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15204746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859B9DBF-DC63-7249-AB3F-2DF76BB2B1D8}" type="datetimeFigureOut">
              <a:rPr lang="en-US" smtClean="0"/>
              <a:t>12/16/22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3758077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859B9DBF-DC63-7249-AB3F-2DF76BB2B1D8}" type="datetimeFigureOut">
              <a:rPr lang="en-US" smtClean="0"/>
              <a:t>12/16/22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2895221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bg>
      <p:bgRef idx="1003">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859B9DBF-DC63-7249-AB3F-2DF76BB2B1D8}" type="datetimeFigureOut">
              <a:rPr lang="en-US" smtClean="0"/>
              <a:t>12/16/22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1840454527"/>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59B9DBF-DC63-7249-AB3F-2DF76BB2B1D8}" type="datetimeFigureOut">
              <a:rPr lang="en-US" smtClean="0"/>
              <a:t>12/16/22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14953071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859B9DBF-DC63-7249-AB3F-2DF76BB2B1D8}" type="datetimeFigureOut">
              <a:rPr lang="en-US" smtClean="0"/>
              <a:t>12/16/22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38439119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859B9DBF-DC63-7249-AB3F-2DF76BB2B1D8}" type="datetimeFigureOut">
              <a:rPr lang="en-US" smtClean="0"/>
              <a:t>12/16/22</a:t>
            </a:fld>
            <a:endParaRPr lang="en-US"/>
          </a:p>
        </p:txBody>
      </p:sp>
      <p:sp>
        <p:nvSpPr>
          <p:cNvPr id="6" name="Footer Placeholder 5"/>
          <p:cNvSpPr>
            <a:spLocks noGrp="1"/>
          </p:cNvSpPr>
          <p:nvPr>
            <p:ph type="ftr" sz="quarter" idx="11"/>
          </p:nvPr>
        </p:nvSpPr>
        <p:spPr>
          <a:xfrm>
            <a:off x="1141412" y="5883275"/>
            <a:ext cx="5105400" cy="365125"/>
          </a:xfrm>
        </p:spPr>
        <p:txBody>
          <a:bodyPr/>
          <a:lstStyle/>
          <a:p>
            <a:endParaRPr lang="en-US"/>
          </a:p>
        </p:txBody>
      </p:sp>
      <p:sp>
        <p:nvSpPr>
          <p:cNvPr id="7" name="Slide Number Placeholder 6"/>
          <p:cNvSpPr>
            <a:spLocks noGrp="1"/>
          </p:cNvSpPr>
          <p:nvPr>
            <p:ph type="sldNum" sz="quarter" idx="12"/>
          </p:nvPr>
        </p:nvSpPr>
        <p:spPr>
          <a:xfrm>
            <a:off x="10742612" y="5883275"/>
            <a:ext cx="322567" cy="365125"/>
          </a:xfrm>
        </p:spPr>
        <p:txBody>
          <a:bodyPr/>
          <a:lstStyle/>
          <a:p>
            <a:fld id="{BB3858FB-11FA-C341-BFD9-CAA9B9071F4E}" type="slidenum">
              <a:rPr lang="en-US" smtClean="0"/>
              <a:t>‹#›</a:t>
            </a:fld>
            <a:endParaRPr lang="en-US"/>
          </a:p>
        </p:txBody>
      </p:sp>
    </p:spTree>
    <p:extLst>
      <p:ext uri="{BB962C8B-B14F-4D97-AF65-F5344CB8AC3E}">
        <p14:creationId xmlns:p14="http://schemas.microsoft.com/office/powerpoint/2010/main" val="41503922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859B9DBF-DC63-7249-AB3F-2DF76BB2B1D8}" type="datetimeFigureOut">
              <a:rPr lang="en-US" smtClean="0"/>
              <a:t>12/16/22</a:t>
            </a:fld>
            <a:endParaRPr 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B3858FB-11FA-C341-BFD9-CAA9B9071F4E}" type="slidenum">
              <a:rPr lang="en-US" smtClean="0"/>
              <a:t>‹#›</a:t>
            </a:fld>
            <a:endParaRPr lang="en-US"/>
          </a:p>
        </p:txBody>
      </p:sp>
    </p:spTree>
    <p:extLst>
      <p:ext uri="{BB962C8B-B14F-4D97-AF65-F5344CB8AC3E}">
        <p14:creationId xmlns:p14="http://schemas.microsoft.com/office/powerpoint/2010/main" val="3431567760"/>
      </p:ext>
    </p:extLst>
  </p:cSld>
  <p:clrMap bg1="dk1" tx1="lt1" bg2="dk2" tx2="lt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 id="2147483924" r:id="rId12"/>
    <p:sldLayoutId id="2147483925" r:id="rId13"/>
    <p:sldLayoutId id="2147483926" r:id="rId14"/>
    <p:sldLayoutId id="2147483927" r:id="rId15"/>
    <p:sldLayoutId id="2147483928" r:id="rId16"/>
    <p:sldLayoutId id="2147483929"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5.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hyperlink" Target="https://corporatefinanceinstitute.com/resources/management/threat-of-new-entrants/" TargetMode="External"/><Relationship Id="rId2" Type="http://schemas.openxmlformats.org/officeDocument/2006/relationships/hyperlink" Target="https://www.nytimes.com/2022/10/21/podcasts/the-daily/liz-truss-resigns-conservative-party.html" TargetMode="External"/><Relationship Id="rId1" Type="http://schemas.openxmlformats.org/officeDocument/2006/relationships/slideLayout" Target="../slideLayouts/slideLayout2.xml"/><Relationship Id="rId4" Type="http://schemas.openxmlformats.org/officeDocument/2006/relationships/hyperlink" Target="https://cxl.com/blog/product-pricing-strategies-and-techniques/"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www.oecd.org/economy/united-kingdom-economic-snapshot/" TargetMode="External"/><Relationship Id="rId7" Type="http://schemas.openxmlformats.org/officeDocument/2006/relationships/hyperlink" Target="https://www.worldometers.info/world-population/uk-population/" TargetMode="External"/><Relationship Id="rId2" Type="http://schemas.openxmlformats.org/officeDocument/2006/relationships/hyperlink" Target="https://croner.co.uk/resources/employment-law/legislation-list/" TargetMode="External"/><Relationship Id="rId1" Type="http://schemas.openxmlformats.org/officeDocument/2006/relationships/slideLayout" Target="../slideLayouts/slideLayout2.xml"/><Relationship Id="rId6" Type="http://schemas.openxmlformats.org/officeDocument/2006/relationships/hyperlink" Target="https://worldpopulationreview.com/country-rankings/most-educated-countries" TargetMode="External"/><Relationship Id="rId5" Type="http://schemas.openxmlformats.org/officeDocument/2006/relationships/hyperlink" Target="https://www.wordstream.com/blog/ws/2014/10/28/niche-marketing" TargetMode="External"/><Relationship Id="rId4" Type="http://schemas.openxmlformats.org/officeDocument/2006/relationships/hyperlink" Target="https://www.researchgate.net/publication/343051163_Political_and_Economic_Impacts_of_Brexit_on_UK" TargetMode="External"/></Relationships>
</file>

<file path=ppt/slides/_rels/slide18.xml.rels><?xml version="1.0" encoding="UTF-8" standalone="yes"?>
<Relationships xmlns="http://schemas.openxmlformats.org/package/2006/relationships"><Relationship Id="rId3" Type="http://schemas.openxmlformats.org/officeDocument/2006/relationships/hyperlink" Target="https://study.com/learn/lesson/target-marketing-strategies-overview-examples.htML" TargetMode="External"/><Relationship Id="rId2" Type="http://schemas.openxmlformats.org/officeDocument/2006/relationships/hyperlink" Target="https://www.yieldify.com/blog/stp-marketing-model/" TargetMode="External"/><Relationship Id="rId1" Type="http://schemas.openxmlformats.org/officeDocument/2006/relationships/slideLayout" Target="../slideLayouts/slideLayout2.xml"/><Relationship Id="rId5" Type="http://schemas.openxmlformats.org/officeDocument/2006/relationships/hyperlink" Target="https://www.pg.co.uk/policies-and-practices/purpose-values-and-principles/" TargetMode="External"/><Relationship Id="rId4" Type="http://schemas.openxmlformats.org/officeDocument/2006/relationships/hyperlink" Target="https://www.factmr.com/report/477/laundry-scent-booster-market"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2.xml"/><Relationship Id="rId7" Type="http://schemas.openxmlformats.org/officeDocument/2006/relationships/image" Target="../media/image4.sv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hyperlink" Target="https://www.pgcareers.com/culture" TargetMode="External"/><Relationship Id="rId4" Type="http://schemas.openxmlformats.org/officeDocument/2006/relationships/hyperlink" Target="https://www.pgcareers.com/leadership-development"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5.png"/><Relationship Id="rId4" Type="http://schemas.openxmlformats.org/officeDocument/2006/relationships/chart" Target="../charts/chart1.xml"/></Relationships>
</file>

<file path=ppt/slides/_rels/slide9.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198380-CDD4-5CA4-D3C5-9388E189AA68}"/>
              </a:ext>
            </a:extLst>
          </p:cNvPr>
          <p:cNvSpPr>
            <a:spLocks noGrp="1"/>
          </p:cNvSpPr>
          <p:nvPr>
            <p:ph type="ctrTitle"/>
          </p:nvPr>
        </p:nvSpPr>
        <p:spPr>
          <a:xfrm>
            <a:off x="1751012" y="1045286"/>
            <a:ext cx="8676222" cy="2133599"/>
          </a:xfrm>
        </p:spPr>
        <p:txBody>
          <a:bodyPr>
            <a:normAutofit/>
          </a:bodyPr>
          <a:lstStyle/>
          <a:p>
            <a:r>
              <a:rPr lang="en-US" dirty="0" err="1">
                <a:latin typeface="Hubballi" panose="02000000000000000000" pitchFamily="2" charset="77"/>
                <a:ea typeface="Xingkai SC Light" panose="02010600040101010101" pitchFamily="2" charset="-122"/>
                <a:cs typeface="Hubballi" panose="02000000000000000000" pitchFamily="2" charset="77"/>
              </a:rPr>
              <a:t>Lenor</a:t>
            </a:r>
            <a:r>
              <a:rPr lang="en-US" dirty="0">
                <a:latin typeface="Hubballi" panose="02000000000000000000" pitchFamily="2" charset="77"/>
                <a:ea typeface="Xingkai SC Light" panose="02010600040101010101" pitchFamily="2" charset="-122"/>
                <a:cs typeface="Hubballi" panose="02000000000000000000" pitchFamily="2" charset="77"/>
              </a:rPr>
              <a:t> </a:t>
            </a:r>
            <a:br>
              <a:rPr lang="en-US" dirty="0">
                <a:latin typeface="Hubballi" panose="02000000000000000000" pitchFamily="2" charset="77"/>
                <a:ea typeface="Xingkai SC Light" panose="02010600040101010101" pitchFamily="2" charset="-122"/>
                <a:cs typeface="Hubballi" panose="02000000000000000000" pitchFamily="2" charset="77"/>
              </a:rPr>
            </a:br>
            <a:r>
              <a:rPr lang="en-US" dirty="0">
                <a:latin typeface="Hubballi" panose="02000000000000000000" pitchFamily="2" charset="77"/>
                <a:ea typeface="Xingkai SC Light" panose="02010600040101010101" pitchFamily="2" charset="-122"/>
                <a:cs typeface="Hubballi" panose="02000000000000000000" pitchFamily="2" charset="77"/>
              </a:rPr>
              <a:t>Unstoppables</a:t>
            </a:r>
          </a:p>
        </p:txBody>
      </p:sp>
      <p:sp>
        <p:nvSpPr>
          <p:cNvPr id="3" name="Subtitle 2">
            <a:extLst>
              <a:ext uri="{FF2B5EF4-FFF2-40B4-BE49-F238E27FC236}">
                <a16:creationId xmlns:a16="http://schemas.microsoft.com/office/drawing/2014/main" id="{D4B1463C-CA30-4594-E74E-86E390A1F596}"/>
              </a:ext>
            </a:extLst>
          </p:cNvPr>
          <p:cNvSpPr>
            <a:spLocks noGrp="1"/>
          </p:cNvSpPr>
          <p:nvPr>
            <p:ph type="subTitle" idx="1"/>
          </p:nvPr>
        </p:nvSpPr>
        <p:spPr>
          <a:xfrm>
            <a:off x="1751012" y="3178885"/>
            <a:ext cx="8676222" cy="1307054"/>
          </a:xfrm>
        </p:spPr>
        <p:txBody>
          <a:bodyPr>
            <a:normAutofit/>
          </a:bodyPr>
          <a:lstStyle/>
          <a:p>
            <a:r>
              <a:rPr lang="en-US" sz="3000" dirty="0"/>
              <a:t>Marketing plan</a:t>
            </a:r>
          </a:p>
          <a:p>
            <a:r>
              <a:rPr lang="en-US" sz="3000" dirty="0"/>
              <a:t>2023-2025</a:t>
            </a:r>
          </a:p>
          <a:p>
            <a:endParaRPr lang="en-US" sz="3000" dirty="0"/>
          </a:p>
          <a:p>
            <a:endParaRPr lang="en-US" sz="3000" dirty="0"/>
          </a:p>
          <a:p>
            <a:endParaRPr lang="en-US" sz="3000" dirty="0"/>
          </a:p>
          <a:p>
            <a:endParaRPr lang="en-US" sz="3600" dirty="0"/>
          </a:p>
        </p:txBody>
      </p:sp>
      <p:sp>
        <p:nvSpPr>
          <p:cNvPr id="10" name="Subtitle 2">
            <a:extLst>
              <a:ext uri="{FF2B5EF4-FFF2-40B4-BE49-F238E27FC236}">
                <a16:creationId xmlns:a16="http://schemas.microsoft.com/office/drawing/2014/main" id="{82B4BB2E-48DD-57F9-79B4-33D4F5A1E4A9}"/>
              </a:ext>
            </a:extLst>
          </p:cNvPr>
          <p:cNvSpPr txBox="1">
            <a:spLocks/>
          </p:cNvSpPr>
          <p:nvPr/>
        </p:nvSpPr>
        <p:spPr>
          <a:xfrm>
            <a:off x="3220077" y="3830726"/>
            <a:ext cx="5346083" cy="579909"/>
          </a:xfrm>
          <a:prstGeom prst="rect">
            <a:avLst/>
          </a:prstGeom>
        </p:spPr>
        <p:txBody>
          <a:bodyPr vert="horz" lIns="91440" tIns="45720" rIns="91440" bIns="45720" rtlCol="0" anchor="t">
            <a:normAutofit fontScale="92500" lnSpcReduction="10000"/>
          </a:bodyPr>
          <a:lstStyle>
            <a:lvl1pPr marL="0" indent="0" algn="ctr" defTabSz="457200" rtl="0" eaLnBrk="1" latinLnBrk="0" hangingPunct="1">
              <a:spcBef>
                <a:spcPct val="20000"/>
              </a:spcBef>
              <a:spcAft>
                <a:spcPts val="600"/>
              </a:spcAft>
              <a:buClr>
                <a:schemeClr val="accent1"/>
              </a:buClr>
              <a:buSzPct val="100000"/>
              <a:buFont typeface="Arial"/>
              <a:buNone/>
              <a:defRPr sz="21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457200" indent="0" algn="ctr" defTabSz="457200" rtl="0" eaLnBrk="1" latinLnBrk="0" hangingPunct="1">
              <a:spcBef>
                <a:spcPct val="20000"/>
              </a:spcBef>
              <a:spcAft>
                <a:spcPts val="600"/>
              </a:spcAft>
              <a:buClr>
                <a:schemeClr val="accent1"/>
              </a:buClr>
              <a:buSzPct val="100000"/>
              <a:buFont typeface="Arial"/>
              <a:buNone/>
              <a:defRPr sz="18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914400" indent="0" algn="ctr" defTabSz="457200" rtl="0" eaLnBrk="1" latinLnBrk="0" hangingPunct="1">
              <a:spcBef>
                <a:spcPct val="20000"/>
              </a:spcBef>
              <a:spcAft>
                <a:spcPts val="600"/>
              </a:spcAft>
              <a:buClr>
                <a:schemeClr val="accent1"/>
              </a:buClr>
              <a:buSzPct val="100000"/>
              <a:buFont typeface="Arial"/>
              <a:buNone/>
              <a:defRPr sz="16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371600" indent="0" algn="ctr" defTabSz="457200" rtl="0" eaLnBrk="1" latinLnBrk="0" hangingPunct="1">
              <a:spcBef>
                <a:spcPct val="20000"/>
              </a:spcBef>
              <a:spcAft>
                <a:spcPts val="600"/>
              </a:spcAft>
              <a:buClr>
                <a:schemeClr val="accent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1828800" indent="0" algn="ctr" defTabSz="457200" rtl="0" eaLnBrk="1" latinLnBrk="0" hangingPunct="1">
              <a:spcBef>
                <a:spcPct val="20000"/>
              </a:spcBef>
              <a:spcAft>
                <a:spcPts val="600"/>
              </a:spcAft>
              <a:buClr>
                <a:schemeClr val="accent1"/>
              </a:buClr>
              <a:buSzPct val="100000"/>
              <a:buFont typeface="Arial"/>
              <a:buNone/>
              <a:defRPr sz="14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2860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7432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2004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657600" indent="0" algn="ctr" defTabSz="457200" rtl="0" eaLnBrk="1" latinLnBrk="0" hangingPunct="1">
              <a:spcBef>
                <a:spcPct val="20000"/>
              </a:spcBef>
              <a:spcAft>
                <a:spcPts val="600"/>
              </a:spcAft>
              <a:buClr>
                <a:schemeClr val="accent1"/>
              </a:buClr>
              <a:buSzPct val="100000"/>
              <a:buFont typeface="Arial"/>
              <a:buNone/>
              <a:defRPr sz="1200" kern="1200" cap="small">
                <a:solidFill>
                  <a:schemeClr val="tx1">
                    <a:tint val="75000"/>
                  </a:schemeClr>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endParaRPr lang="en-US" sz="3000" dirty="0"/>
          </a:p>
          <a:p>
            <a:endParaRPr lang="en-US" sz="3600" dirty="0"/>
          </a:p>
        </p:txBody>
      </p:sp>
      <p:pic>
        <p:nvPicPr>
          <p:cNvPr id="11" name="Picture 1" descr="Free Lenor Unstoppables Scent Boost">
            <a:extLst>
              <a:ext uri="{FF2B5EF4-FFF2-40B4-BE49-F238E27FC236}">
                <a16:creationId xmlns:a16="http://schemas.microsoft.com/office/drawing/2014/main" id="{257EB8C1-935A-8BAF-46CC-6BA015EE5BA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45427" y="4403055"/>
            <a:ext cx="2901141" cy="2355030"/>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2">
            <a:extLst>
              <a:ext uri="{FF2B5EF4-FFF2-40B4-BE49-F238E27FC236}">
                <a16:creationId xmlns:a16="http://schemas.microsoft.com/office/drawing/2014/main" id="{71682B34-61CE-0140-153C-1E8FB57CDFA1}"/>
              </a:ext>
            </a:extLst>
          </p:cNvPr>
          <p:cNvSpPr>
            <a:spLocks noChangeArrowheads="1"/>
          </p:cNvSpPr>
          <p:nvPr/>
        </p:nvSpPr>
        <p:spPr bwMode="auto">
          <a:xfrm>
            <a:off x="2818503" y="-490801"/>
            <a:ext cx="7512423"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0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0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p:txBody>
      </p:sp>
      <p:pic>
        <p:nvPicPr>
          <p:cNvPr id="16" name="Graphic 15">
            <a:extLst>
              <a:ext uri="{FF2B5EF4-FFF2-40B4-BE49-F238E27FC236}">
                <a16:creationId xmlns:a16="http://schemas.microsoft.com/office/drawing/2014/main" id="{E9862C0F-A2ED-81BB-EF14-6288802C39D1}"/>
              </a:ext>
            </a:extLst>
          </p:cNvPr>
          <p:cNvPicPr>
            <a:picLocks noChangeAspect="1"/>
          </p:cNvPicPr>
          <p:nvPr/>
        </p:nvPicPr>
        <p:blipFill>
          <a:blip r:embed="rId5">
            <a:extLst>
              <a:ext uri="{96DAC541-7B7A-43D3-8B79-37D633B846F1}">
                <asvg:svgBlip xmlns:asvg="http://schemas.microsoft.com/office/drawing/2016/SVG/main" r:embed="rId6"/>
              </a:ext>
            </a:extLst>
          </a:blip>
          <a:stretch>
            <a:fillRect/>
          </a:stretch>
        </p:blipFill>
        <p:spPr>
          <a:xfrm>
            <a:off x="5119253" y="110836"/>
            <a:ext cx="1953491" cy="1649450"/>
          </a:xfrm>
          <a:prstGeom prst="rect">
            <a:avLst/>
          </a:prstGeom>
        </p:spPr>
      </p:pic>
      <p:pic>
        <p:nvPicPr>
          <p:cNvPr id="4" name="Audio Recording 16-Dec-2022 at 10:36:13 AM">
            <a:hlinkClick r:id="" action="ppaction://media"/>
            <a:extLst>
              <a:ext uri="{FF2B5EF4-FFF2-40B4-BE49-F238E27FC236}">
                <a16:creationId xmlns:a16="http://schemas.microsoft.com/office/drawing/2014/main" id="{29AFC304-44E2-E196-6E96-352BE5D2DDA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344612" y="5622842"/>
            <a:ext cx="812800" cy="812800"/>
          </a:xfrm>
          <a:prstGeom prst="rect">
            <a:avLst/>
          </a:prstGeom>
        </p:spPr>
      </p:pic>
      <p:sp>
        <p:nvSpPr>
          <p:cNvPr id="5" name="TextBox 4">
            <a:extLst>
              <a:ext uri="{FF2B5EF4-FFF2-40B4-BE49-F238E27FC236}">
                <a16:creationId xmlns:a16="http://schemas.microsoft.com/office/drawing/2014/main" id="{A7106D3D-9923-639B-0098-1332A8EBAA77}"/>
              </a:ext>
            </a:extLst>
          </p:cNvPr>
          <p:cNvSpPr txBox="1"/>
          <p:nvPr/>
        </p:nvSpPr>
        <p:spPr>
          <a:xfrm>
            <a:off x="8820780" y="5049877"/>
            <a:ext cx="3020291" cy="646331"/>
          </a:xfrm>
          <a:prstGeom prst="rect">
            <a:avLst/>
          </a:prstGeom>
          <a:noFill/>
        </p:spPr>
        <p:txBody>
          <a:bodyPr wrap="square" rtlCol="0">
            <a:spAutoFit/>
          </a:bodyPr>
          <a:lstStyle/>
          <a:p>
            <a:r>
              <a:rPr lang="en-US" dirty="0"/>
              <a:t> Submitted By -210287787</a:t>
            </a:r>
          </a:p>
          <a:p>
            <a:r>
              <a:rPr lang="en-US" dirty="0"/>
              <a:t>Candidate no-630498</a:t>
            </a:r>
          </a:p>
        </p:txBody>
      </p:sp>
      <p:sp>
        <p:nvSpPr>
          <p:cNvPr id="6" name="TextBox 5">
            <a:extLst>
              <a:ext uri="{FF2B5EF4-FFF2-40B4-BE49-F238E27FC236}">
                <a16:creationId xmlns:a16="http://schemas.microsoft.com/office/drawing/2014/main" id="{18469B50-9E9E-8788-EFA7-5E8C9A6337A6}"/>
              </a:ext>
            </a:extLst>
          </p:cNvPr>
          <p:cNvSpPr txBox="1"/>
          <p:nvPr/>
        </p:nvSpPr>
        <p:spPr>
          <a:xfrm>
            <a:off x="8917088" y="5696208"/>
            <a:ext cx="3020291" cy="923330"/>
          </a:xfrm>
          <a:prstGeom prst="rect">
            <a:avLst/>
          </a:prstGeom>
          <a:noFill/>
        </p:spPr>
        <p:txBody>
          <a:bodyPr wrap="square" rtlCol="0">
            <a:spAutoFit/>
          </a:bodyPr>
          <a:lstStyle/>
          <a:p>
            <a:r>
              <a:rPr lang="en-US" dirty="0"/>
              <a:t>Course name-Marketing management</a:t>
            </a:r>
          </a:p>
          <a:p>
            <a:r>
              <a:rPr lang="en-US" dirty="0"/>
              <a:t>Course module-BMM601</a:t>
            </a:r>
          </a:p>
        </p:txBody>
      </p:sp>
    </p:spTree>
    <p:extLst>
      <p:ext uri="{BB962C8B-B14F-4D97-AF65-F5344CB8AC3E}">
        <p14:creationId xmlns:p14="http://schemas.microsoft.com/office/powerpoint/2010/main" val="5891313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7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2F937B-3499-2153-603A-8ABEE8F323B9}"/>
              </a:ext>
            </a:extLst>
          </p:cNvPr>
          <p:cNvSpPr>
            <a:spLocks noGrp="1"/>
          </p:cNvSpPr>
          <p:nvPr>
            <p:ph type="title"/>
          </p:nvPr>
        </p:nvSpPr>
        <p:spPr>
          <a:xfrm>
            <a:off x="-4166" y="42356"/>
            <a:ext cx="4483533" cy="692727"/>
          </a:xfrm>
        </p:spPr>
        <p:txBody>
          <a:bodyPr>
            <a:normAutofit/>
          </a:bodyPr>
          <a:lstStyle/>
          <a:p>
            <a:r>
              <a:rPr lang="en-US" dirty="0"/>
              <a:t>Market positioning</a:t>
            </a:r>
          </a:p>
        </p:txBody>
      </p:sp>
      <p:cxnSp>
        <p:nvCxnSpPr>
          <p:cNvPr id="7" name="Straight Arrow Connector 6">
            <a:extLst>
              <a:ext uri="{FF2B5EF4-FFF2-40B4-BE49-F238E27FC236}">
                <a16:creationId xmlns:a16="http://schemas.microsoft.com/office/drawing/2014/main" id="{233F216C-A8E9-7C5E-091E-6F63F6D61D60}"/>
              </a:ext>
            </a:extLst>
          </p:cNvPr>
          <p:cNvCxnSpPr>
            <a:cxnSpLocks/>
          </p:cNvCxnSpPr>
          <p:nvPr/>
        </p:nvCxnSpPr>
        <p:spPr>
          <a:xfrm>
            <a:off x="2040972" y="3464429"/>
            <a:ext cx="7647712" cy="0"/>
          </a:xfrm>
          <a:prstGeom prst="straightConnector1">
            <a:avLst/>
          </a:prstGeom>
          <a:ln w="38100">
            <a:headEnd type="triangle"/>
            <a:tailEnd type="triangle"/>
          </a:ln>
        </p:spPr>
        <p:style>
          <a:lnRef idx="1">
            <a:schemeClr val="accent2"/>
          </a:lnRef>
          <a:fillRef idx="0">
            <a:schemeClr val="accent2"/>
          </a:fillRef>
          <a:effectRef idx="0">
            <a:schemeClr val="accent2"/>
          </a:effectRef>
          <a:fontRef idx="minor">
            <a:schemeClr val="tx1"/>
          </a:fontRef>
        </p:style>
      </p:cxnSp>
      <p:cxnSp>
        <p:nvCxnSpPr>
          <p:cNvPr id="10" name="Straight Arrow Connector 9">
            <a:extLst>
              <a:ext uri="{FF2B5EF4-FFF2-40B4-BE49-F238E27FC236}">
                <a16:creationId xmlns:a16="http://schemas.microsoft.com/office/drawing/2014/main" id="{11753084-BBED-190B-D26F-5EDA31C4C982}"/>
              </a:ext>
            </a:extLst>
          </p:cNvPr>
          <p:cNvCxnSpPr>
            <a:cxnSpLocks/>
          </p:cNvCxnSpPr>
          <p:nvPr/>
        </p:nvCxnSpPr>
        <p:spPr>
          <a:xfrm flipV="1">
            <a:off x="5864828" y="769720"/>
            <a:ext cx="0" cy="5645727"/>
          </a:xfrm>
          <a:prstGeom prst="straightConnector1">
            <a:avLst/>
          </a:prstGeom>
          <a:ln w="38100">
            <a:headEnd type="triangle"/>
            <a:tailEnd type="triangle"/>
          </a:ln>
        </p:spPr>
        <p:style>
          <a:lnRef idx="1">
            <a:schemeClr val="accent2"/>
          </a:lnRef>
          <a:fillRef idx="0">
            <a:schemeClr val="accent2"/>
          </a:fillRef>
          <a:effectRef idx="0">
            <a:schemeClr val="accent2"/>
          </a:effectRef>
          <a:fontRef idx="minor">
            <a:schemeClr val="tx1"/>
          </a:fontRef>
        </p:style>
      </p:cxnSp>
      <p:sp>
        <p:nvSpPr>
          <p:cNvPr id="17" name="TextBox 16">
            <a:extLst>
              <a:ext uri="{FF2B5EF4-FFF2-40B4-BE49-F238E27FC236}">
                <a16:creationId xmlns:a16="http://schemas.microsoft.com/office/drawing/2014/main" id="{16F87CBE-41A5-2AF4-35E3-1999C7CF954D}"/>
              </a:ext>
            </a:extLst>
          </p:cNvPr>
          <p:cNvSpPr txBox="1"/>
          <p:nvPr/>
        </p:nvSpPr>
        <p:spPr>
          <a:xfrm>
            <a:off x="5112895" y="455013"/>
            <a:ext cx="1431802" cy="369332"/>
          </a:xfrm>
          <a:prstGeom prst="rect">
            <a:avLst/>
          </a:prstGeom>
          <a:noFill/>
        </p:spPr>
        <p:txBody>
          <a:bodyPr wrap="none" rtlCol="0">
            <a:spAutoFit/>
          </a:bodyPr>
          <a:lstStyle/>
          <a:p>
            <a:r>
              <a:rPr lang="en-US" dirty="0"/>
              <a:t>High brand</a:t>
            </a:r>
          </a:p>
        </p:txBody>
      </p:sp>
      <p:sp>
        <p:nvSpPr>
          <p:cNvPr id="18" name="TextBox 17">
            <a:extLst>
              <a:ext uri="{FF2B5EF4-FFF2-40B4-BE49-F238E27FC236}">
                <a16:creationId xmlns:a16="http://schemas.microsoft.com/office/drawing/2014/main" id="{E6C61D9B-FFF8-90E8-C4E4-90F6C61E63EE}"/>
              </a:ext>
            </a:extLst>
          </p:cNvPr>
          <p:cNvSpPr txBox="1"/>
          <p:nvPr/>
        </p:nvSpPr>
        <p:spPr>
          <a:xfrm>
            <a:off x="9688684" y="3305102"/>
            <a:ext cx="1321196" cy="369332"/>
          </a:xfrm>
          <a:prstGeom prst="rect">
            <a:avLst/>
          </a:prstGeom>
          <a:noFill/>
        </p:spPr>
        <p:txBody>
          <a:bodyPr wrap="none" rtlCol="0">
            <a:spAutoFit/>
          </a:bodyPr>
          <a:lstStyle/>
          <a:p>
            <a:r>
              <a:rPr lang="en-US" dirty="0"/>
              <a:t>High price</a:t>
            </a:r>
          </a:p>
        </p:txBody>
      </p:sp>
      <p:sp>
        <p:nvSpPr>
          <p:cNvPr id="19" name="TextBox 18">
            <a:extLst>
              <a:ext uri="{FF2B5EF4-FFF2-40B4-BE49-F238E27FC236}">
                <a16:creationId xmlns:a16="http://schemas.microsoft.com/office/drawing/2014/main" id="{D956624E-D2ED-5D2C-DDB0-2E9E1643D57F}"/>
              </a:ext>
            </a:extLst>
          </p:cNvPr>
          <p:cNvSpPr txBox="1"/>
          <p:nvPr/>
        </p:nvSpPr>
        <p:spPr>
          <a:xfrm>
            <a:off x="5173773" y="6465523"/>
            <a:ext cx="1382110" cy="369332"/>
          </a:xfrm>
          <a:prstGeom prst="rect">
            <a:avLst/>
          </a:prstGeom>
          <a:noFill/>
        </p:spPr>
        <p:txBody>
          <a:bodyPr wrap="none" rtlCol="0">
            <a:spAutoFit/>
          </a:bodyPr>
          <a:lstStyle/>
          <a:p>
            <a:r>
              <a:rPr lang="en-US" dirty="0"/>
              <a:t>Low brand</a:t>
            </a:r>
          </a:p>
        </p:txBody>
      </p:sp>
      <p:sp>
        <p:nvSpPr>
          <p:cNvPr id="20" name="TextBox 19">
            <a:extLst>
              <a:ext uri="{FF2B5EF4-FFF2-40B4-BE49-F238E27FC236}">
                <a16:creationId xmlns:a16="http://schemas.microsoft.com/office/drawing/2014/main" id="{FE971F33-F200-1F92-2099-C9C25A685418}"/>
              </a:ext>
            </a:extLst>
          </p:cNvPr>
          <p:cNvSpPr txBox="1"/>
          <p:nvPr/>
        </p:nvSpPr>
        <p:spPr>
          <a:xfrm>
            <a:off x="687784" y="3244334"/>
            <a:ext cx="1250663" cy="369332"/>
          </a:xfrm>
          <a:prstGeom prst="rect">
            <a:avLst/>
          </a:prstGeom>
          <a:noFill/>
        </p:spPr>
        <p:txBody>
          <a:bodyPr wrap="none" rtlCol="0">
            <a:spAutoFit/>
          </a:bodyPr>
          <a:lstStyle/>
          <a:p>
            <a:r>
              <a:rPr lang="en-US" dirty="0"/>
              <a:t>Low Price</a:t>
            </a:r>
          </a:p>
        </p:txBody>
      </p:sp>
      <p:sp>
        <p:nvSpPr>
          <p:cNvPr id="21" name="TextBox 20">
            <a:extLst>
              <a:ext uri="{FF2B5EF4-FFF2-40B4-BE49-F238E27FC236}">
                <a16:creationId xmlns:a16="http://schemas.microsoft.com/office/drawing/2014/main" id="{04F24966-9C13-6523-FF68-82990F6467DF}"/>
              </a:ext>
            </a:extLst>
          </p:cNvPr>
          <p:cNvSpPr txBox="1"/>
          <p:nvPr/>
        </p:nvSpPr>
        <p:spPr>
          <a:xfrm>
            <a:off x="6046349" y="2112476"/>
            <a:ext cx="1642903" cy="523220"/>
          </a:xfrm>
          <a:prstGeom prst="rect">
            <a:avLst/>
          </a:prstGeom>
          <a:noFill/>
        </p:spPr>
        <p:txBody>
          <a:bodyPr wrap="square" rtlCol="0">
            <a:spAutoFit/>
          </a:bodyPr>
          <a:lstStyle/>
          <a:p>
            <a:r>
              <a:rPr lang="en-US" sz="1400" b="1" dirty="0" err="1"/>
              <a:t>Lenor</a:t>
            </a:r>
            <a:r>
              <a:rPr lang="en-US" sz="1400" b="1" dirty="0"/>
              <a:t> </a:t>
            </a:r>
          </a:p>
          <a:p>
            <a:r>
              <a:rPr lang="en-US" sz="1400" b="1" dirty="0"/>
              <a:t>Unstoppable S1</a:t>
            </a:r>
          </a:p>
        </p:txBody>
      </p:sp>
      <p:sp>
        <p:nvSpPr>
          <p:cNvPr id="23" name="TextBox 22">
            <a:extLst>
              <a:ext uri="{FF2B5EF4-FFF2-40B4-BE49-F238E27FC236}">
                <a16:creationId xmlns:a16="http://schemas.microsoft.com/office/drawing/2014/main" id="{67864465-697D-C2AC-4F6A-DF72E2D08D4E}"/>
              </a:ext>
            </a:extLst>
          </p:cNvPr>
          <p:cNvSpPr txBox="1"/>
          <p:nvPr/>
        </p:nvSpPr>
        <p:spPr>
          <a:xfrm>
            <a:off x="6064688" y="2799089"/>
            <a:ext cx="1104148" cy="338554"/>
          </a:xfrm>
          <a:prstGeom prst="rect">
            <a:avLst/>
          </a:prstGeom>
          <a:noFill/>
        </p:spPr>
        <p:txBody>
          <a:bodyPr wrap="none" rtlCol="0">
            <a:spAutoFit/>
          </a:bodyPr>
          <a:lstStyle/>
          <a:p>
            <a:r>
              <a:rPr lang="en-US" sz="1600" b="1" i="0" dirty="0">
                <a:latin typeface="Calibri" panose="020F0502020204030204" pitchFamily="34" charset="0"/>
                <a:cs typeface="Calibri" panose="020F0502020204030204" pitchFamily="34" charset="0"/>
              </a:rPr>
              <a:t>Fairy Fresh</a:t>
            </a:r>
            <a:endParaRPr lang="en-US" sz="1600" dirty="0"/>
          </a:p>
        </p:txBody>
      </p:sp>
      <p:sp>
        <p:nvSpPr>
          <p:cNvPr id="25" name="TextBox 24">
            <a:extLst>
              <a:ext uri="{FF2B5EF4-FFF2-40B4-BE49-F238E27FC236}">
                <a16:creationId xmlns:a16="http://schemas.microsoft.com/office/drawing/2014/main" id="{AFE0CABE-D2A6-9768-B1CC-32CD8DF62A91}"/>
              </a:ext>
            </a:extLst>
          </p:cNvPr>
          <p:cNvSpPr txBox="1"/>
          <p:nvPr/>
        </p:nvSpPr>
        <p:spPr>
          <a:xfrm>
            <a:off x="4831786" y="2414134"/>
            <a:ext cx="865943" cy="584775"/>
          </a:xfrm>
          <a:prstGeom prst="rect">
            <a:avLst/>
          </a:prstGeom>
          <a:noFill/>
        </p:spPr>
        <p:txBody>
          <a:bodyPr wrap="none" rtlCol="0">
            <a:spAutoFit/>
          </a:bodyPr>
          <a:lstStyle/>
          <a:p>
            <a:r>
              <a:rPr lang="en-US" sz="1600" b="1" i="0" dirty="0">
                <a:latin typeface="Calibri" panose="020F0502020204030204" pitchFamily="34" charset="0"/>
                <a:cs typeface="Calibri" panose="020F0502020204030204" pitchFamily="34" charset="0"/>
              </a:rPr>
              <a:t>Air wick</a:t>
            </a:r>
          </a:p>
          <a:p>
            <a:r>
              <a:rPr lang="en-US" sz="1600" b="1" i="0" dirty="0" err="1">
                <a:latin typeface="Calibri" panose="020F0502020204030204" pitchFamily="34" charset="0"/>
                <a:cs typeface="Calibri" panose="020F0502020204030204" pitchFamily="34" charset="0"/>
              </a:rPr>
              <a:t>Woolite</a:t>
            </a:r>
            <a:endParaRPr lang="en-US" sz="1600" dirty="0"/>
          </a:p>
        </p:txBody>
      </p:sp>
      <p:sp>
        <p:nvSpPr>
          <p:cNvPr id="26" name="TextBox 25">
            <a:extLst>
              <a:ext uri="{FF2B5EF4-FFF2-40B4-BE49-F238E27FC236}">
                <a16:creationId xmlns:a16="http://schemas.microsoft.com/office/drawing/2014/main" id="{AC9D26FF-E5AB-0158-CA7E-2BB75B6F44DD}"/>
              </a:ext>
            </a:extLst>
          </p:cNvPr>
          <p:cNvSpPr txBox="1"/>
          <p:nvPr/>
        </p:nvSpPr>
        <p:spPr>
          <a:xfrm>
            <a:off x="6194786" y="3960493"/>
            <a:ext cx="1163395" cy="584775"/>
          </a:xfrm>
          <a:prstGeom prst="rect">
            <a:avLst/>
          </a:prstGeom>
          <a:noFill/>
        </p:spPr>
        <p:txBody>
          <a:bodyPr wrap="none" rtlCol="0">
            <a:spAutoFit/>
          </a:bodyPr>
          <a:lstStyle/>
          <a:p>
            <a:r>
              <a:rPr lang="en-US" sz="1600" b="1" i="0" dirty="0">
                <a:latin typeface="Calibri" panose="020F0502020204030204" pitchFamily="34" charset="0"/>
                <a:cs typeface="Calibri" panose="020F0502020204030204" pitchFamily="34" charset="0"/>
              </a:rPr>
              <a:t> </a:t>
            </a:r>
            <a:r>
              <a:rPr lang="en-US" sz="1600" b="1" i="0" dirty="0" err="1">
                <a:latin typeface="Calibri" panose="020F0502020204030204" pitchFamily="34" charset="0"/>
                <a:cs typeface="Calibri" panose="020F0502020204030204" pitchFamily="34" charset="0"/>
              </a:rPr>
              <a:t>Airpure</a:t>
            </a:r>
            <a:endParaRPr lang="en-US" sz="1600" b="1" i="0" dirty="0">
              <a:latin typeface="Calibri" panose="020F0502020204030204" pitchFamily="34" charset="0"/>
              <a:cs typeface="Calibri" panose="020F0502020204030204" pitchFamily="34" charset="0"/>
            </a:endParaRPr>
          </a:p>
          <a:p>
            <a:r>
              <a:rPr lang="en-US" sz="1600" b="1" i="0" dirty="0" err="1">
                <a:latin typeface="Calibri" panose="020F0502020204030204" pitchFamily="34" charset="0"/>
                <a:cs typeface="Calibri" panose="020F0502020204030204" pitchFamily="34" charset="0"/>
              </a:rPr>
              <a:t>Incrediballs</a:t>
            </a:r>
            <a:endParaRPr lang="en-US" sz="1600" dirty="0"/>
          </a:p>
        </p:txBody>
      </p:sp>
      <p:sp>
        <p:nvSpPr>
          <p:cNvPr id="28" name="TextBox 27">
            <a:extLst>
              <a:ext uri="{FF2B5EF4-FFF2-40B4-BE49-F238E27FC236}">
                <a16:creationId xmlns:a16="http://schemas.microsoft.com/office/drawing/2014/main" id="{92EE9EDD-8411-868F-383B-5C654BE24815}"/>
              </a:ext>
            </a:extLst>
          </p:cNvPr>
          <p:cNvSpPr txBox="1"/>
          <p:nvPr/>
        </p:nvSpPr>
        <p:spPr>
          <a:xfrm>
            <a:off x="57613" y="6611780"/>
            <a:ext cx="3274972" cy="246221"/>
          </a:xfrm>
          <a:prstGeom prst="rect">
            <a:avLst/>
          </a:prstGeom>
          <a:noFill/>
        </p:spPr>
        <p:txBody>
          <a:bodyPr wrap="square" rtlCol="0">
            <a:spAutoFit/>
          </a:bodyPr>
          <a:lstStyle/>
          <a:p>
            <a:r>
              <a:rPr lang="en-IN" sz="1000" b="0" i="0" u="none" strike="noStrike" dirty="0" err="1">
                <a:effectLst/>
                <a:latin typeface="Arial" panose="020B0604020202020204" pitchFamily="34" charset="0"/>
                <a:cs typeface="Arial" panose="020B0604020202020204" pitchFamily="34" charset="0"/>
              </a:rPr>
              <a:t>www.factmr.com</a:t>
            </a:r>
            <a:r>
              <a:rPr lang="en-IN" sz="1000" b="0" i="0" u="none" strike="noStrike" dirty="0">
                <a:effectLst/>
                <a:latin typeface="Arial" panose="020B0604020202020204" pitchFamily="34" charset="0"/>
                <a:cs typeface="Arial" panose="020B0604020202020204" pitchFamily="34" charset="0"/>
              </a:rPr>
              <a:t>, n.d.2022</a:t>
            </a:r>
            <a:endParaRPr lang="en-US" sz="1000" dirty="0">
              <a:latin typeface="Arial" panose="020B0604020202020204" pitchFamily="34" charset="0"/>
              <a:cs typeface="Arial" panose="020B0604020202020204" pitchFamily="34" charset="0"/>
            </a:endParaRPr>
          </a:p>
        </p:txBody>
      </p:sp>
      <p:sp>
        <p:nvSpPr>
          <p:cNvPr id="30" name="TextBox 29">
            <a:extLst>
              <a:ext uri="{FF2B5EF4-FFF2-40B4-BE49-F238E27FC236}">
                <a16:creationId xmlns:a16="http://schemas.microsoft.com/office/drawing/2014/main" id="{39D71276-395E-E101-AA34-72B11A5871E8}"/>
              </a:ext>
            </a:extLst>
          </p:cNvPr>
          <p:cNvSpPr txBox="1"/>
          <p:nvPr/>
        </p:nvSpPr>
        <p:spPr>
          <a:xfrm>
            <a:off x="3690648" y="4606824"/>
            <a:ext cx="684803" cy="369332"/>
          </a:xfrm>
          <a:prstGeom prst="rect">
            <a:avLst/>
          </a:prstGeom>
          <a:noFill/>
        </p:spPr>
        <p:txBody>
          <a:bodyPr wrap="none" rtlCol="0">
            <a:spAutoFit/>
          </a:bodyPr>
          <a:lstStyle/>
          <a:p>
            <a:r>
              <a:rPr lang="en-US" sz="1600" b="1" dirty="0"/>
              <a:t>Swirl</a:t>
            </a:r>
            <a:r>
              <a:rPr lang="en-US" dirty="0"/>
              <a:t> </a:t>
            </a:r>
          </a:p>
        </p:txBody>
      </p:sp>
      <p:sp>
        <p:nvSpPr>
          <p:cNvPr id="31" name="TextBox 30">
            <a:extLst>
              <a:ext uri="{FF2B5EF4-FFF2-40B4-BE49-F238E27FC236}">
                <a16:creationId xmlns:a16="http://schemas.microsoft.com/office/drawing/2014/main" id="{0A1321A4-7BF3-6DE4-D62C-FBF3E2DD1E1B}"/>
              </a:ext>
            </a:extLst>
          </p:cNvPr>
          <p:cNvSpPr txBox="1"/>
          <p:nvPr/>
        </p:nvSpPr>
        <p:spPr>
          <a:xfrm>
            <a:off x="4266234" y="3850961"/>
            <a:ext cx="893193" cy="338554"/>
          </a:xfrm>
          <a:prstGeom prst="rect">
            <a:avLst/>
          </a:prstGeom>
          <a:noFill/>
        </p:spPr>
        <p:txBody>
          <a:bodyPr wrap="none" rtlCol="0">
            <a:spAutoFit/>
          </a:bodyPr>
          <a:lstStyle/>
          <a:p>
            <a:r>
              <a:rPr lang="en-US" sz="1600" b="1" dirty="0"/>
              <a:t>Ocado</a:t>
            </a:r>
          </a:p>
        </p:txBody>
      </p:sp>
      <p:cxnSp>
        <p:nvCxnSpPr>
          <p:cNvPr id="34" name="Straight Arrow Connector 33">
            <a:extLst>
              <a:ext uri="{FF2B5EF4-FFF2-40B4-BE49-F238E27FC236}">
                <a16:creationId xmlns:a16="http://schemas.microsoft.com/office/drawing/2014/main" id="{95E79EFC-7795-BC5F-85A0-CE9B12953289}"/>
              </a:ext>
            </a:extLst>
          </p:cNvPr>
          <p:cNvCxnSpPr>
            <a:cxnSpLocks/>
          </p:cNvCxnSpPr>
          <p:nvPr/>
        </p:nvCxnSpPr>
        <p:spPr>
          <a:xfrm flipV="1">
            <a:off x="6375774" y="1624846"/>
            <a:ext cx="0" cy="48763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8CF7B18A-3804-A508-A2BD-F8E0EC9D6E25}"/>
              </a:ext>
            </a:extLst>
          </p:cNvPr>
          <p:cNvSpPr txBox="1"/>
          <p:nvPr/>
        </p:nvSpPr>
        <p:spPr>
          <a:xfrm>
            <a:off x="6064688" y="1138915"/>
            <a:ext cx="1532961" cy="523220"/>
          </a:xfrm>
          <a:prstGeom prst="rect">
            <a:avLst/>
          </a:prstGeom>
          <a:noFill/>
        </p:spPr>
        <p:txBody>
          <a:bodyPr wrap="square" rtlCol="0">
            <a:spAutoFit/>
          </a:bodyPr>
          <a:lstStyle/>
          <a:p>
            <a:r>
              <a:rPr lang="en-US" sz="1400" b="1" dirty="0" err="1"/>
              <a:t>Lenor</a:t>
            </a:r>
            <a:r>
              <a:rPr lang="en-US" sz="1400" b="1" dirty="0"/>
              <a:t>                </a:t>
            </a:r>
          </a:p>
          <a:p>
            <a:r>
              <a:rPr lang="en-US" sz="1400" b="1" dirty="0"/>
              <a:t>Unstoppable S2</a:t>
            </a:r>
          </a:p>
        </p:txBody>
      </p:sp>
      <p:sp>
        <p:nvSpPr>
          <p:cNvPr id="39" name="TextBox 38">
            <a:extLst>
              <a:ext uri="{FF2B5EF4-FFF2-40B4-BE49-F238E27FC236}">
                <a16:creationId xmlns:a16="http://schemas.microsoft.com/office/drawing/2014/main" id="{4C238A4B-D115-5244-AEB1-3FCA81B6DE66}"/>
              </a:ext>
            </a:extLst>
          </p:cNvPr>
          <p:cNvSpPr txBox="1"/>
          <p:nvPr/>
        </p:nvSpPr>
        <p:spPr>
          <a:xfrm>
            <a:off x="6334899" y="1787056"/>
            <a:ext cx="883575" cy="230832"/>
          </a:xfrm>
          <a:prstGeom prst="rect">
            <a:avLst/>
          </a:prstGeom>
          <a:noFill/>
        </p:spPr>
        <p:txBody>
          <a:bodyPr wrap="none" rtlCol="0">
            <a:spAutoFit/>
          </a:bodyPr>
          <a:lstStyle/>
          <a:p>
            <a:r>
              <a:rPr lang="en-US" sz="900" dirty="0">
                <a:latin typeface="Arial" panose="020B0604020202020204" pitchFamily="34" charset="0"/>
                <a:cs typeface="Arial" panose="020B0604020202020204" pitchFamily="34" charset="0"/>
              </a:rPr>
              <a:t>Repositioning</a:t>
            </a:r>
          </a:p>
        </p:txBody>
      </p:sp>
      <p:pic>
        <p:nvPicPr>
          <p:cNvPr id="3" name="Audio Recording 16-Dec-2022 at 10:55:02 AM">
            <a:hlinkClick r:id="" action="ppaction://media"/>
            <a:extLst>
              <a:ext uri="{FF2B5EF4-FFF2-40B4-BE49-F238E27FC236}">
                <a16:creationId xmlns:a16="http://schemas.microsoft.com/office/drawing/2014/main" id="{4E40EEB2-08B6-2CCF-87CA-980895D4630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370356" y="5602647"/>
            <a:ext cx="812800" cy="812800"/>
          </a:xfrm>
          <a:prstGeom prst="rect">
            <a:avLst/>
          </a:prstGeom>
        </p:spPr>
      </p:pic>
    </p:spTree>
    <p:extLst>
      <p:ext uri="{BB962C8B-B14F-4D97-AF65-F5344CB8AC3E}">
        <p14:creationId xmlns:p14="http://schemas.microsoft.com/office/powerpoint/2010/main" val="12939118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29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F27C0-B57C-6F69-99B8-BB7273ADEE57}"/>
              </a:ext>
            </a:extLst>
          </p:cNvPr>
          <p:cNvSpPr>
            <a:spLocks noGrp="1"/>
          </p:cNvSpPr>
          <p:nvPr>
            <p:ph type="title"/>
          </p:nvPr>
        </p:nvSpPr>
        <p:spPr>
          <a:xfrm>
            <a:off x="3510540" y="0"/>
            <a:ext cx="4400405" cy="734291"/>
          </a:xfrm>
        </p:spPr>
        <p:txBody>
          <a:bodyPr>
            <a:normAutofit fontScale="90000"/>
          </a:bodyPr>
          <a:lstStyle/>
          <a:p>
            <a:r>
              <a:rPr lang="en-US" dirty="0"/>
              <a:t>Market POSITIONING</a:t>
            </a:r>
          </a:p>
        </p:txBody>
      </p:sp>
      <p:graphicFrame>
        <p:nvGraphicFramePr>
          <p:cNvPr id="4" name="Table 3">
            <a:extLst>
              <a:ext uri="{FF2B5EF4-FFF2-40B4-BE49-F238E27FC236}">
                <a16:creationId xmlns:a16="http://schemas.microsoft.com/office/drawing/2014/main" id="{B7CA5DCA-74AC-4914-9EBE-8BE52756AED9}"/>
              </a:ext>
            </a:extLst>
          </p:cNvPr>
          <p:cNvGraphicFramePr>
            <a:graphicFrameLocks noGrp="1"/>
          </p:cNvGraphicFramePr>
          <p:nvPr>
            <p:extLst>
              <p:ext uri="{D42A27DB-BD31-4B8C-83A1-F6EECF244321}">
                <p14:modId xmlns:p14="http://schemas.microsoft.com/office/powerpoint/2010/main" val="316330711"/>
              </p:ext>
            </p:extLst>
          </p:nvPr>
        </p:nvGraphicFramePr>
        <p:xfrm>
          <a:off x="1141413" y="2667000"/>
          <a:ext cx="9884229" cy="2238324"/>
        </p:xfrm>
        <a:graphic>
          <a:graphicData uri="http://schemas.openxmlformats.org/drawingml/2006/table">
            <a:tbl>
              <a:tblPr firstRow="1" bandRow="1">
                <a:tableStyleId>{5C22544A-7EE6-4342-B048-85BDC9FD1C3A}</a:tableStyleId>
              </a:tblPr>
              <a:tblGrid>
                <a:gridCol w="1626945">
                  <a:extLst>
                    <a:ext uri="{9D8B030D-6E8A-4147-A177-3AD203B41FA5}">
                      <a16:colId xmlns:a16="http://schemas.microsoft.com/office/drawing/2014/main" val="540454274"/>
                    </a:ext>
                  </a:extLst>
                </a:gridCol>
                <a:gridCol w="1595226">
                  <a:extLst>
                    <a:ext uri="{9D8B030D-6E8A-4147-A177-3AD203B41FA5}">
                      <a16:colId xmlns:a16="http://schemas.microsoft.com/office/drawing/2014/main" val="1699920019"/>
                    </a:ext>
                  </a:extLst>
                </a:gridCol>
                <a:gridCol w="1611085">
                  <a:extLst>
                    <a:ext uri="{9D8B030D-6E8A-4147-A177-3AD203B41FA5}">
                      <a16:colId xmlns:a16="http://schemas.microsoft.com/office/drawing/2014/main" val="620194836"/>
                    </a:ext>
                  </a:extLst>
                </a:gridCol>
                <a:gridCol w="1509486">
                  <a:extLst>
                    <a:ext uri="{9D8B030D-6E8A-4147-A177-3AD203B41FA5}">
                      <a16:colId xmlns:a16="http://schemas.microsoft.com/office/drawing/2014/main" val="1717327134"/>
                    </a:ext>
                  </a:extLst>
                </a:gridCol>
                <a:gridCol w="1553030">
                  <a:extLst>
                    <a:ext uri="{9D8B030D-6E8A-4147-A177-3AD203B41FA5}">
                      <a16:colId xmlns:a16="http://schemas.microsoft.com/office/drawing/2014/main" val="338239195"/>
                    </a:ext>
                  </a:extLst>
                </a:gridCol>
                <a:gridCol w="1988457">
                  <a:extLst>
                    <a:ext uri="{9D8B030D-6E8A-4147-A177-3AD203B41FA5}">
                      <a16:colId xmlns:a16="http://schemas.microsoft.com/office/drawing/2014/main" val="646881298"/>
                    </a:ext>
                  </a:extLst>
                </a:gridCol>
              </a:tblGrid>
              <a:tr h="746108">
                <a:tc>
                  <a:txBody>
                    <a:bodyPr/>
                    <a:lstStyle/>
                    <a:p>
                      <a:pPr algn="ctr"/>
                      <a:r>
                        <a:rPr lang="en-US" sz="1400" dirty="0"/>
                        <a:t>Brand</a:t>
                      </a:r>
                    </a:p>
                  </a:txBody>
                  <a:tcPr anchor="ctr"/>
                </a:tc>
                <a:tc>
                  <a:txBody>
                    <a:bodyPr/>
                    <a:lstStyle/>
                    <a:p>
                      <a:pPr algn="ctr"/>
                      <a:r>
                        <a:rPr lang="en-US" sz="1400" dirty="0"/>
                        <a:t>Current Position</a:t>
                      </a:r>
                    </a:p>
                    <a:p>
                      <a:pPr algn="ctr"/>
                      <a:r>
                        <a:rPr lang="en-US" sz="1400" dirty="0"/>
                        <a:t>Price</a:t>
                      </a:r>
                    </a:p>
                  </a:txBody>
                  <a:tcPr anchor="ctr"/>
                </a:tc>
                <a:tc>
                  <a:txBody>
                    <a:bodyPr/>
                    <a:lstStyle/>
                    <a:p>
                      <a:pPr algn="ctr"/>
                      <a:r>
                        <a:rPr lang="en-US" sz="1400" dirty="0"/>
                        <a:t>Current Position</a:t>
                      </a:r>
                    </a:p>
                    <a:p>
                      <a:pPr algn="ctr"/>
                      <a:r>
                        <a:rPr lang="en-US" sz="1400" dirty="0"/>
                        <a:t>Brand</a:t>
                      </a:r>
                    </a:p>
                  </a:txBody>
                  <a:tcPr anchor="ctr"/>
                </a:tc>
                <a:tc>
                  <a:txBody>
                    <a:bodyPr/>
                    <a:lstStyle/>
                    <a:p>
                      <a:pPr algn="ctr"/>
                      <a:r>
                        <a:rPr lang="en-US" sz="1400" dirty="0"/>
                        <a:t>New Position Price</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New Position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Brand</a:t>
                      </a:r>
                    </a:p>
                  </a:txBody>
                  <a:tcPr anchor="ctr"/>
                </a:tc>
                <a:tc>
                  <a:txBody>
                    <a:bodyPr/>
                    <a:lstStyle/>
                    <a:p>
                      <a:pPr algn="ctr"/>
                      <a:r>
                        <a:rPr lang="en-US" sz="1400" dirty="0"/>
                        <a:t>Advantages of new position</a:t>
                      </a:r>
                    </a:p>
                  </a:txBody>
                  <a:tcPr anchor="ctr"/>
                </a:tc>
                <a:extLst>
                  <a:ext uri="{0D108BD9-81ED-4DB2-BD59-A6C34878D82A}">
                    <a16:rowId xmlns:a16="http://schemas.microsoft.com/office/drawing/2014/main" val="207973816"/>
                  </a:ext>
                </a:extLst>
              </a:tr>
              <a:tr h="746108">
                <a:tc>
                  <a:txBody>
                    <a:bodyPr/>
                    <a:lstStyle/>
                    <a:p>
                      <a:pPr algn="ctr"/>
                      <a:r>
                        <a:rPr lang="en-US" sz="1400" dirty="0"/>
                        <a:t>S1</a:t>
                      </a:r>
                    </a:p>
                  </a:txBody>
                  <a:tcPr anchor="ctr"/>
                </a:tc>
                <a:tc rowSpan="2">
                  <a:txBody>
                    <a:bodyPr/>
                    <a:lstStyle/>
                    <a:p>
                      <a:pPr algn="ctr"/>
                      <a:r>
                        <a:rPr lang="en-US" sz="1400" dirty="0"/>
                        <a:t>Mostly better than opponents </a:t>
                      </a:r>
                    </a:p>
                  </a:txBody>
                  <a:tcPr anchor="ctr"/>
                </a:tc>
                <a:tc rowSpan="2">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Relatively higher</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Normal to opponent</a:t>
                      </a:r>
                    </a:p>
                  </a:txBody>
                  <a:tcPr anchor="ctr"/>
                </a:tc>
                <a:tc>
                  <a:txBody>
                    <a:bodyPr/>
                    <a:lstStyle/>
                    <a:p>
                      <a:pPr algn="ctr"/>
                      <a:r>
                        <a:rPr lang="en-US" sz="1400" dirty="0"/>
                        <a:t>Normal market</a:t>
                      </a:r>
                    </a:p>
                  </a:txBody>
                  <a:tcPr anchor="ctr"/>
                </a:tc>
                <a:tc>
                  <a:txBody>
                    <a:bodyPr/>
                    <a:lstStyle/>
                    <a:p>
                      <a:pPr algn="ctr"/>
                      <a:r>
                        <a:rPr lang="en-US" sz="1400" dirty="0"/>
                        <a:t>Normal in market</a:t>
                      </a:r>
                    </a:p>
                  </a:txBody>
                  <a:tcPr anchor="ctr"/>
                </a:tc>
                <a:extLst>
                  <a:ext uri="{0D108BD9-81ED-4DB2-BD59-A6C34878D82A}">
                    <a16:rowId xmlns:a16="http://schemas.microsoft.com/office/drawing/2014/main" val="1504497928"/>
                  </a:ext>
                </a:extLst>
              </a:tr>
              <a:tr h="746108">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S2</a:t>
                      </a:r>
                    </a:p>
                  </a:txBody>
                  <a:tcPr anchor="ctr"/>
                </a:tc>
                <a:tc vMerge="1">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Moderately High than opponents  </a:t>
                      </a:r>
                    </a:p>
                  </a:txBody>
                  <a:tcPr anchor="ctr"/>
                </a:tc>
                <a:tc vMerge="1">
                  <a:txBody>
                    <a:bodyPr/>
                    <a:lstStyle/>
                    <a:p>
                      <a:pPr algn="ctr"/>
                      <a:endParaRPr lang="en-US" sz="1400"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Normal to opponents</a:t>
                      </a:r>
                    </a:p>
                  </a:txBody>
                  <a:tcPr anchor="ctr"/>
                </a:tc>
                <a:tc>
                  <a:txBody>
                    <a:bodyPr/>
                    <a:lstStyle/>
                    <a:p>
                      <a:pPr algn="ctr"/>
                      <a:r>
                        <a:rPr lang="en-US" sz="1400" dirty="0"/>
                        <a:t>Good market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400" dirty="0"/>
                        <a:t>Best in market</a:t>
                      </a:r>
                    </a:p>
                  </a:txBody>
                  <a:tcPr anchor="ctr"/>
                </a:tc>
                <a:extLst>
                  <a:ext uri="{0D108BD9-81ED-4DB2-BD59-A6C34878D82A}">
                    <a16:rowId xmlns:a16="http://schemas.microsoft.com/office/drawing/2014/main" val="4092752592"/>
                  </a:ext>
                </a:extLst>
              </a:tr>
            </a:tbl>
          </a:graphicData>
        </a:graphic>
      </p:graphicFrame>
      <p:pic>
        <p:nvPicPr>
          <p:cNvPr id="3" name="Audio Recording 16-Dec-2022 at 10:55:45 AM">
            <a:hlinkClick r:id="" action="ppaction://media"/>
            <a:extLst>
              <a:ext uri="{FF2B5EF4-FFF2-40B4-BE49-F238E27FC236}">
                <a16:creationId xmlns:a16="http://schemas.microsoft.com/office/drawing/2014/main" id="{1AAA64F4-D1BD-EF4B-2506-FD9801B24F6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950364" y="5433291"/>
            <a:ext cx="812800" cy="812800"/>
          </a:xfrm>
          <a:prstGeom prst="rect">
            <a:avLst/>
          </a:prstGeom>
        </p:spPr>
      </p:pic>
    </p:spTree>
    <p:extLst>
      <p:ext uri="{BB962C8B-B14F-4D97-AF65-F5344CB8AC3E}">
        <p14:creationId xmlns:p14="http://schemas.microsoft.com/office/powerpoint/2010/main" val="4036808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7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BE9D17-462A-F2E3-1E5B-B71FAFA29D6F}"/>
              </a:ext>
            </a:extLst>
          </p:cNvPr>
          <p:cNvSpPr>
            <a:spLocks noGrp="1"/>
          </p:cNvSpPr>
          <p:nvPr>
            <p:ph type="title"/>
          </p:nvPr>
        </p:nvSpPr>
        <p:spPr>
          <a:xfrm>
            <a:off x="3208612" y="590368"/>
            <a:ext cx="4677496" cy="706582"/>
          </a:xfrm>
        </p:spPr>
        <p:txBody>
          <a:bodyPr>
            <a:normAutofit fontScale="90000"/>
          </a:bodyPr>
          <a:lstStyle/>
          <a:p>
            <a:r>
              <a:rPr lang="en-US" dirty="0"/>
              <a:t>   Marketing Objective</a:t>
            </a:r>
          </a:p>
        </p:txBody>
      </p:sp>
      <p:graphicFrame>
        <p:nvGraphicFramePr>
          <p:cNvPr id="3" name="Table 3">
            <a:extLst>
              <a:ext uri="{FF2B5EF4-FFF2-40B4-BE49-F238E27FC236}">
                <a16:creationId xmlns:a16="http://schemas.microsoft.com/office/drawing/2014/main" id="{3ED13678-5FB8-1BC0-688A-E487D971E02F}"/>
              </a:ext>
            </a:extLst>
          </p:cNvPr>
          <p:cNvGraphicFramePr>
            <a:graphicFrameLocks noGrp="1"/>
          </p:cNvGraphicFramePr>
          <p:nvPr>
            <p:extLst>
              <p:ext uri="{D42A27DB-BD31-4B8C-83A1-F6EECF244321}">
                <p14:modId xmlns:p14="http://schemas.microsoft.com/office/powerpoint/2010/main" val="1843106829"/>
              </p:ext>
            </p:extLst>
          </p:nvPr>
        </p:nvGraphicFramePr>
        <p:xfrm>
          <a:off x="1935182" y="1775013"/>
          <a:ext cx="8128000" cy="3550024"/>
        </p:xfrm>
        <a:graphic>
          <a:graphicData uri="http://schemas.openxmlformats.org/drawingml/2006/table">
            <a:tbl>
              <a:tblPr firstRow="1" bandRow="1">
                <a:tableStyleId>{5C22544A-7EE6-4342-B048-85BDC9FD1C3A}</a:tableStyleId>
              </a:tblPr>
              <a:tblGrid>
                <a:gridCol w="8128000">
                  <a:extLst>
                    <a:ext uri="{9D8B030D-6E8A-4147-A177-3AD203B41FA5}">
                      <a16:colId xmlns:a16="http://schemas.microsoft.com/office/drawing/2014/main" val="2476424894"/>
                    </a:ext>
                  </a:extLst>
                </a:gridCol>
              </a:tblGrid>
              <a:tr h="3550024">
                <a:tc>
                  <a:txBody>
                    <a:bodyPr/>
                    <a:lstStyle/>
                    <a:p>
                      <a:pPr marL="285750" indent="-285750">
                        <a:buFont typeface="Arial" panose="020B0604020202020204" pitchFamily="34" charset="0"/>
                        <a:buChar char="•"/>
                      </a:pPr>
                      <a:endParaRPr lang="en-US" b="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b="0" dirty="0">
                          <a:solidFill>
                            <a:schemeClr val="bg1"/>
                          </a:solidFill>
                          <a:latin typeface="Arial" panose="020B0604020202020204" pitchFamily="34" charset="0"/>
                          <a:cs typeface="Arial" panose="020B0604020202020204" pitchFamily="34" charset="0"/>
                        </a:rPr>
                        <a:t>As per the 2023-2025 plan , </a:t>
                      </a:r>
                      <a:r>
                        <a:rPr lang="en-US" b="0" dirty="0" err="1">
                          <a:solidFill>
                            <a:schemeClr val="bg1"/>
                          </a:solidFill>
                          <a:latin typeface="Arial" panose="020B0604020202020204" pitchFamily="34" charset="0"/>
                          <a:cs typeface="Arial" panose="020B0604020202020204" pitchFamily="34" charset="0"/>
                        </a:rPr>
                        <a:t>Lenor</a:t>
                      </a:r>
                      <a:r>
                        <a:rPr lang="en-US" b="0" dirty="0">
                          <a:solidFill>
                            <a:schemeClr val="bg1"/>
                          </a:solidFill>
                          <a:latin typeface="Arial" panose="020B0604020202020204" pitchFamily="34" charset="0"/>
                          <a:cs typeface="Arial" panose="020B0604020202020204" pitchFamily="34" charset="0"/>
                        </a:rPr>
                        <a:t> </a:t>
                      </a:r>
                      <a:r>
                        <a:rPr lang="en-US" b="0" dirty="0" err="1">
                          <a:solidFill>
                            <a:schemeClr val="bg1"/>
                          </a:solidFill>
                          <a:latin typeface="Arial" panose="020B0604020202020204" pitchFamily="34" charset="0"/>
                          <a:cs typeface="Arial" panose="020B0604020202020204" pitchFamily="34" charset="0"/>
                        </a:rPr>
                        <a:t>unstopplable</a:t>
                      </a:r>
                      <a:r>
                        <a:rPr lang="en-US" b="0" dirty="0">
                          <a:solidFill>
                            <a:schemeClr val="bg1"/>
                          </a:solidFill>
                          <a:latin typeface="Arial" panose="020B0604020202020204" pitchFamily="34" charset="0"/>
                          <a:cs typeface="Arial" panose="020B0604020202020204" pitchFamily="34" charset="0"/>
                        </a:rPr>
                        <a:t> should be start his business in south Asian country , specially </a:t>
                      </a:r>
                      <a:r>
                        <a:rPr lang="en-US" b="0" dirty="0" err="1">
                          <a:solidFill>
                            <a:schemeClr val="bg1"/>
                          </a:solidFill>
                          <a:latin typeface="Arial" panose="020B0604020202020204" pitchFamily="34" charset="0"/>
                          <a:cs typeface="Arial" panose="020B0604020202020204" pitchFamily="34" charset="0"/>
                        </a:rPr>
                        <a:t>china</a:t>
                      </a:r>
                      <a:r>
                        <a:rPr lang="en-US" b="0" dirty="0">
                          <a:solidFill>
                            <a:schemeClr val="bg1"/>
                          </a:solidFill>
                          <a:latin typeface="Arial" panose="020B0604020202020204" pitchFamily="34" charset="0"/>
                          <a:cs typeface="Arial" panose="020B0604020202020204" pitchFamily="34" charset="0"/>
                        </a:rPr>
                        <a:t> and </a:t>
                      </a:r>
                      <a:r>
                        <a:rPr lang="en-US" b="0" dirty="0" err="1">
                          <a:solidFill>
                            <a:schemeClr val="bg1"/>
                          </a:solidFill>
                          <a:latin typeface="Arial" panose="020B0604020202020204" pitchFamily="34" charset="0"/>
                          <a:cs typeface="Arial" panose="020B0604020202020204" pitchFamily="34" charset="0"/>
                        </a:rPr>
                        <a:t>india</a:t>
                      </a:r>
                      <a:r>
                        <a:rPr lang="en-US" b="0" dirty="0">
                          <a:solidFill>
                            <a:schemeClr val="bg1"/>
                          </a:solidFill>
                          <a:latin typeface="Arial" panose="020B0604020202020204" pitchFamily="34" charset="0"/>
                          <a:cs typeface="Arial" panose="020B0604020202020204" pitchFamily="34" charset="0"/>
                        </a:rPr>
                        <a:t> as 1/3 </a:t>
                      </a:r>
                      <a:r>
                        <a:rPr lang="en-US" b="0" dirty="0" err="1">
                          <a:solidFill>
                            <a:schemeClr val="bg1"/>
                          </a:solidFill>
                          <a:latin typeface="Arial" panose="020B0604020202020204" pitchFamily="34" charset="0"/>
                          <a:cs typeface="Arial" panose="020B0604020202020204" pitchFamily="34" charset="0"/>
                        </a:rPr>
                        <a:t>rd</a:t>
                      </a:r>
                      <a:r>
                        <a:rPr lang="en-US" b="0" dirty="0">
                          <a:solidFill>
                            <a:schemeClr val="bg1"/>
                          </a:solidFill>
                          <a:latin typeface="Arial" panose="020B0604020202020204" pitchFamily="34" charset="0"/>
                          <a:cs typeface="Arial" panose="020B0604020202020204" pitchFamily="34" charset="0"/>
                        </a:rPr>
                        <a:t> of the population of </a:t>
                      </a:r>
                      <a:r>
                        <a:rPr lang="en-US" b="0" dirty="0" err="1">
                          <a:solidFill>
                            <a:schemeClr val="bg1"/>
                          </a:solidFill>
                          <a:latin typeface="Arial" panose="020B0604020202020204" pitchFamily="34" charset="0"/>
                          <a:cs typeface="Arial" panose="020B0604020202020204" pitchFamily="34" charset="0"/>
                        </a:rPr>
                        <a:t>worls</a:t>
                      </a:r>
                      <a:r>
                        <a:rPr lang="en-US" b="0" dirty="0">
                          <a:solidFill>
                            <a:schemeClr val="bg1"/>
                          </a:solidFill>
                          <a:latin typeface="Arial" panose="020B0604020202020204" pitchFamily="34" charset="0"/>
                          <a:cs typeface="Arial" panose="020B0604020202020204" pitchFamily="34" charset="0"/>
                        </a:rPr>
                        <a:t> </a:t>
                      </a:r>
                      <a:r>
                        <a:rPr lang="en-US" b="0" dirty="0" err="1">
                          <a:solidFill>
                            <a:schemeClr val="bg1"/>
                          </a:solidFill>
                          <a:latin typeface="Arial" panose="020B0604020202020204" pitchFamily="34" charset="0"/>
                          <a:cs typeface="Arial" panose="020B0604020202020204" pitchFamily="34" charset="0"/>
                        </a:rPr>
                        <a:t>thats</a:t>
                      </a:r>
                      <a:r>
                        <a:rPr lang="en-US" b="0" dirty="0">
                          <a:solidFill>
                            <a:schemeClr val="bg1"/>
                          </a:solidFill>
                          <a:latin typeface="Arial" panose="020B0604020202020204" pitchFamily="34" charset="0"/>
                          <a:cs typeface="Arial" panose="020B0604020202020204" pitchFamily="34" charset="0"/>
                        </a:rPr>
                        <a:t> in this two country.</a:t>
                      </a:r>
                    </a:p>
                    <a:p>
                      <a:pPr marL="285750" indent="-285750">
                        <a:buFont typeface="Arial" panose="020B0604020202020204" pitchFamily="34" charset="0"/>
                        <a:buChar char="•"/>
                      </a:pPr>
                      <a:r>
                        <a:rPr lang="en-US" b="0" dirty="0">
                          <a:solidFill>
                            <a:schemeClr val="bg1"/>
                          </a:solidFill>
                          <a:latin typeface="Arial" panose="020B0604020202020204" pitchFamily="34" charset="0"/>
                          <a:cs typeface="Arial" panose="020B0604020202020204" pitchFamily="34" charset="0"/>
                        </a:rPr>
                        <a:t>The growth of </a:t>
                      </a:r>
                      <a:r>
                        <a:rPr lang="en-US" b="0" dirty="0" err="1">
                          <a:solidFill>
                            <a:schemeClr val="bg1"/>
                          </a:solidFill>
                          <a:latin typeface="Arial" panose="020B0604020202020204" pitchFamily="34" charset="0"/>
                          <a:cs typeface="Arial" panose="020B0604020202020204" pitchFamily="34" charset="0"/>
                        </a:rPr>
                        <a:t>Lenor</a:t>
                      </a:r>
                      <a:r>
                        <a:rPr lang="en-US" b="0" dirty="0">
                          <a:solidFill>
                            <a:schemeClr val="bg1"/>
                          </a:solidFill>
                          <a:latin typeface="Arial" panose="020B0604020202020204" pitchFamily="34" charset="0"/>
                          <a:cs typeface="Arial" panose="020B0604020202020204" pitchFamily="34" charset="0"/>
                        </a:rPr>
                        <a:t> </a:t>
                      </a:r>
                      <a:r>
                        <a:rPr lang="en-US" b="0" dirty="0" err="1">
                          <a:solidFill>
                            <a:schemeClr val="bg1"/>
                          </a:solidFill>
                          <a:latin typeface="Arial" panose="020B0604020202020204" pitchFamily="34" charset="0"/>
                          <a:cs typeface="Arial" panose="020B0604020202020204" pitchFamily="34" charset="0"/>
                        </a:rPr>
                        <a:t>unstopabble</a:t>
                      </a:r>
                      <a:r>
                        <a:rPr lang="en-US" b="0" dirty="0">
                          <a:solidFill>
                            <a:schemeClr val="bg1"/>
                          </a:solidFill>
                          <a:latin typeface="Arial" panose="020B0604020202020204" pitchFamily="34" charset="0"/>
                          <a:cs typeface="Arial" panose="020B0604020202020204" pitchFamily="34" charset="0"/>
                        </a:rPr>
                        <a:t> should be more than 20 % by sale because as per </a:t>
                      </a:r>
                      <a:r>
                        <a:rPr lang="en-US" sz="1800" b="0" dirty="0" err="1">
                          <a:solidFill>
                            <a:schemeClr val="bg1"/>
                          </a:solidFill>
                          <a:latin typeface="Arial" panose="020B0604020202020204" pitchFamily="34" charset="0"/>
                          <a:cs typeface="Arial" panose="020B0604020202020204" pitchFamily="34" charset="0"/>
                        </a:rPr>
                        <a:t>Fact.MR</a:t>
                      </a:r>
                      <a:r>
                        <a:rPr lang="en-US" sz="1800" b="0" dirty="0">
                          <a:solidFill>
                            <a:schemeClr val="bg1"/>
                          </a:solidFill>
                          <a:latin typeface="Arial" panose="020B0604020202020204" pitchFamily="34" charset="0"/>
                          <a:cs typeface="Arial" panose="020B0604020202020204" pitchFamily="34" charset="0"/>
                        </a:rPr>
                        <a:t> the With a robust CAGR of 7.6% through 2031, the laundry scent boosters market in the U.K. </a:t>
                      </a:r>
                    </a:p>
                    <a:p>
                      <a:pPr marL="285750" indent="-285750">
                        <a:buFont typeface="Arial" panose="020B0604020202020204" pitchFamily="34" charset="0"/>
                        <a:buChar char="•"/>
                      </a:pPr>
                      <a:r>
                        <a:rPr lang="en-US" sz="1800" b="0" dirty="0">
                          <a:solidFill>
                            <a:schemeClr val="bg1"/>
                          </a:solidFill>
                          <a:latin typeface="Arial" panose="020B0604020202020204" pitchFamily="34" charset="0"/>
                          <a:cs typeface="Arial" panose="020B0604020202020204" pitchFamily="34" charset="0"/>
                        </a:rPr>
                        <a:t>By 2025 </a:t>
                      </a:r>
                      <a:r>
                        <a:rPr lang="en-US" sz="1800" b="0" dirty="0" err="1">
                          <a:solidFill>
                            <a:schemeClr val="bg1"/>
                          </a:solidFill>
                          <a:latin typeface="Arial" panose="020B0604020202020204" pitchFamily="34" charset="0"/>
                          <a:cs typeface="Arial" panose="020B0604020202020204" pitchFamily="34" charset="0"/>
                        </a:rPr>
                        <a:t>Lenor</a:t>
                      </a:r>
                      <a:r>
                        <a:rPr lang="en-US" sz="1800" b="0" dirty="0">
                          <a:solidFill>
                            <a:schemeClr val="bg1"/>
                          </a:solidFill>
                          <a:latin typeface="Arial" panose="020B0604020202020204" pitchFamily="34" charset="0"/>
                          <a:cs typeface="Arial" panose="020B0604020202020204" pitchFamily="34" charset="0"/>
                        </a:rPr>
                        <a:t> unstoppable will be the best scent booster in the world as already the product will be </a:t>
                      </a:r>
                      <a:r>
                        <a:rPr lang="en-US" sz="1800" b="0" dirty="0" err="1">
                          <a:solidFill>
                            <a:schemeClr val="bg1"/>
                          </a:solidFill>
                          <a:latin typeface="Arial" panose="020B0604020202020204" pitchFamily="34" charset="0"/>
                          <a:cs typeface="Arial" panose="020B0604020202020204" pitchFamily="34" charset="0"/>
                        </a:rPr>
                        <a:t>launced</a:t>
                      </a:r>
                      <a:r>
                        <a:rPr lang="en-US" sz="1800" b="0" dirty="0">
                          <a:solidFill>
                            <a:schemeClr val="bg1"/>
                          </a:solidFill>
                          <a:latin typeface="Arial" panose="020B0604020202020204" pitchFamily="34" charset="0"/>
                          <a:cs typeface="Arial" panose="020B0604020202020204" pitchFamily="34" charset="0"/>
                        </a:rPr>
                        <a:t> in other country</a:t>
                      </a:r>
                      <a:endParaRPr lang="en-US" b="0" dirty="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2435637617"/>
                  </a:ext>
                </a:extLst>
              </a:tr>
            </a:tbl>
          </a:graphicData>
        </a:graphic>
      </p:graphicFrame>
      <p:pic>
        <p:nvPicPr>
          <p:cNvPr id="5" name="Audio Recording 16-Dec-2022 at 10:56:52 AM">
            <a:hlinkClick r:id="" action="ppaction://media"/>
            <a:extLst>
              <a:ext uri="{FF2B5EF4-FFF2-40B4-BE49-F238E27FC236}">
                <a16:creationId xmlns:a16="http://schemas.microsoft.com/office/drawing/2014/main" id="{EEF67DF8-E199-1FA4-7FB1-562BE203226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886108" y="5454832"/>
            <a:ext cx="812800" cy="812800"/>
          </a:xfrm>
          <a:prstGeom prst="rect">
            <a:avLst/>
          </a:prstGeom>
        </p:spPr>
      </p:pic>
    </p:spTree>
    <p:extLst>
      <p:ext uri="{BB962C8B-B14F-4D97-AF65-F5344CB8AC3E}">
        <p14:creationId xmlns:p14="http://schemas.microsoft.com/office/powerpoint/2010/main" val="24182519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77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olded Corner 3">
            <a:extLst>
              <a:ext uri="{FF2B5EF4-FFF2-40B4-BE49-F238E27FC236}">
                <a16:creationId xmlns:a16="http://schemas.microsoft.com/office/drawing/2014/main" id="{FBDD4279-DF24-206A-1180-6E3415DBBB19}"/>
              </a:ext>
            </a:extLst>
          </p:cNvPr>
          <p:cNvSpPr/>
          <p:nvPr/>
        </p:nvSpPr>
        <p:spPr>
          <a:xfrm>
            <a:off x="213376" y="126421"/>
            <a:ext cx="2124000" cy="3072245"/>
          </a:xfrm>
          <a:prstGeom prst="foldedCorner">
            <a:avLst>
              <a:gd name="adj" fmla="val 14070"/>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sz="1200" dirty="0">
                <a:solidFill>
                  <a:schemeClr val="bg1"/>
                </a:solidFill>
                <a:latin typeface="Arial" panose="020B0604020202020204" pitchFamily="34" charset="0"/>
                <a:cs typeface="Arial" panose="020B0604020202020204" pitchFamily="34" charset="0"/>
              </a:rPr>
              <a:t>As </a:t>
            </a:r>
            <a:r>
              <a:rPr lang="en-US" sz="1200" dirty="0" err="1">
                <a:solidFill>
                  <a:schemeClr val="bg1"/>
                </a:solidFill>
                <a:latin typeface="Arial" panose="020B0604020202020204" pitchFamily="34" charset="0"/>
                <a:cs typeface="Arial" panose="020B0604020202020204" pitchFamily="34" charset="0"/>
              </a:rPr>
              <a:t>Lenor</a:t>
            </a:r>
            <a:r>
              <a:rPr lang="en-US" sz="1200" dirty="0">
                <a:solidFill>
                  <a:schemeClr val="bg1"/>
                </a:solidFill>
                <a:latin typeface="Arial" panose="020B0604020202020204" pitchFamily="34" charset="0"/>
                <a:cs typeface="Arial" panose="020B0604020202020204" pitchFamily="34" charset="0"/>
              </a:rPr>
              <a:t> unstoppable is expanding globally, P&amp;G should concentrate on the </a:t>
            </a:r>
            <a:r>
              <a:rPr lang="en-US" sz="1200" b="1" dirty="0">
                <a:solidFill>
                  <a:schemeClr val="bg1"/>
                </a:solidFill>
                <a:latin typeface="Arial" panose="020B0604020202020204" pitchFamily="34" charset="0"/>
                <a:cs typeface="Arial" panose="020B0604020202020204" pitchFamily="34" charset="0"/>
              </a:rPr>
              <a:t>South Asian market </a:t>
            </a:r>
            <a:r>
              <a:rPr lang="en-US" sz="1200" dirty="0">
                <a:solidFill>
                  <a:schemeClr val="bg1"/>
                </a:solidFill>
                <a:latin typeface="Arial" panose="020B0604020202020204" pitchFamily="34" charset="0"/>
                <a:cs typeface="Arial" panose="020B0604020202020204" pitchFamily="34" charset="0"/>
              </a:rPr>
              <a:t>with research and planning However, planning for the audience entails more than simply determining who would benefit from the products or services most</a:t>
            </a:r>
            <a:r>
              <a:rPr lang="en-US" sz="1350" dirty="0">
                <a:solidFill>
                  <a:schemeClr val="bg1"/>
                </a:solidFill>
                <a:latin typeface="Arial" panose="020B0604020202020204" pitchFamily="34" charset="0"/>
                <a:cs typeface="Arial" panose="020B0604020202020204" pitchFamily="34" charset="0"/>
              </a:rPr>
              <a:t>.</a:t>
            </a:r>
            <a:r>
              <a:rPr lang="en-US" sz="1350" dirty="0">
                <a:latin typeface="Arial" panose="020B0604020202020204" pitchFamily="34" charset="0"/>
                <a:cs typeface="Arial" panose="020B0604020202020204" pitchFamily="34" charset="0"/>
              </a:rPr>
              <a:t>.</a:t>
            </a:r>
          </a:p>
        </p:txBody>
      </p:sp>
      <p:sp>
        <p:nvSpPr>
          <p:cNvPr id="7" name="Folded Corner 6">
            <a:extLst>
              <a:ext uri="{FF2B5EF4-FFF2-40B4-BE49-F238E27FC236}">
                <a16:creationId xmlns:a16="http://schemas.microsoft.com/office/drawing/2014/main" id="{FC497B34-27CA-D232-5271-3B0AC72ECAE4}"/>
              </a:ext>
            </a:extLst>
          </p:cNvPr>
          <p:cNvSpPr/>
          <p:nvPr/>
        </p:nvSpPr>
        <p:spPr>
          <a:xfrm>
            <a:off x="5049838" y="142008"/>
            <a:ext cx="2086120" cy="3041074"/>
          </a:xfrm>
          <a:prstGeom prst="foldedCorner">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1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US" sz="1100" dirty="0">
                <a:solidFill>
                  <a:schemeClr val="bg1"/>
                </a:solidFill>
                <a:latin typeface="Arial" panose="020B0604020202020204" pitchFamily="34" charset="0"/>
                <a:cs typeface="Arial" panose="020B0604020202020204" pitchFamily="34" charset="0"/>
              </a:rPr>
              <a:t>The USA and the UK are important markets for scent Booster. </a:t>
            </a:r>
          </a:p>
          <a:p>
            <a:pPr marL="171450" indent="-171450">
              <a:buFont typeface="Arial" panose="020B0604020202020204" pitchFamily="34" charset="0"/>
              <a:buChar char="•"/>
            </a:pPr>
            <a:r>
              <a:rPr lang="en-US" sz="1100" dirty="0">
                <a:solidFill>
                  <a:schemeClr val="bg1"/>
                </a:solidFill>
                <a:latin typeface="Arial" panose="020B0604020202020204" pitchFamily="34" charset="0"/>
                <a:cs typeface="Arial" panose="020B0604020202020204" pitchFamily="34" charset="0"/>
              </a:rPr>
              <a:t>Only separate market teams for the UK and the USA should be established. </a:t>
            </a:r>
          </a:p>
          <a:p>
            <a:pPr marL="171450" indent="-171450">
              <a:buFont typeface="Arial" panose="020B0604020202020204" pitchFamily="34" charset="0"/>
              <a:buChar char="•"/>
            </a:pPr>
            <a:r>
              <a:rPr lang="en-US" sz="1100" dirty="0">
                <a:solidFill>
                  <a:schemeClr val="bg1"/>
                </a:solidFill>
                <a:latin typeface="Arial" panose="020B0604020202020204" pitchFamily="34" charset="0"/>
                <a:cs typeface="Arial" panose="020B0604020202020204" pitchFamily="34" charset="0"/>
              </a:rPr>
              <a:t>Should provide </a:t>
            </a:r>
            <a:r>
              <a:rPr lang="en-US" sz="1100" dirty="0" err="1">
                <a:solidFill>
                  <a:schemeClr val="bg1"/>
                </a:solidFill>
                <a:latin typeface="Arial" panose="020B0604020202020204" pitchFamily="34" charset="0"/>
                <a:cs typeface="Arial" panose="020B0604020202020204" pitchFamily="34" charset="0"/>
              </a:rPr>
              <a:t>Lenor</a:t>
            </a:r>
            <a:r>
              <a:rPr lang="en-US" sz="1100" dirty="0">
                <a:solidFill>
                  <a:schemeClr val="bg1"/>
                </a:solidFill>
                <a:latin typeface="Arial" panose="020B0604020202020204" pitchFamily="34" charset="0"/>
                <a:cs typeface="Arial" panose="020B0604020202020204" pitchFamily="34" charset="0"/>
              </a:rPr>
              <a:t> </a:t>
            </a:r>
            <a:r>
              <a:rPr lang="en-US" sz="1100" dirty="0" err="1">
                <a:solidFill>
                  <a:schemeClr val="bg1"/>
                </a:solidFill>
                <a:latin typeface="Arial" panose="020B0604020202020204" pitchFamily="34" charset="0"/>
                <a:cs typeface="Arial" panose="020B0604020202020204" pitchFamily="34" charset="0"/>
              </a:rPr>
              <a:t>Unstoppable's</a:t>
            </a:r>
            <a:r>
              <a:rPr lang="en-US" sz="1100" dirty="0">
                <a:solidFill>
                  <a:schemeClr val="bg1"/>
                </a:solidFill>
                <a:latin typeface="Arial" panose="020B0604020202020204" pitchFamily="34" charset="0"/>
                <a:cs typeface="Arial" panose="020B0604020202020204" pitchFamily="34" charset="0"/>
              </a:rPr>
              <a:t> sales and marketing staff with some further incentives. </a:t>
            </a:r>
          </a:p>
          <a:p>
            <a:pPr marL="171450" indent="-171450">
              <a:buFont typeface="Arial" panose="020B0604020202020204" pitchFamily="34" charset="0"/>
              <a:buChar char="•"/>
            </a:pPr>
            <a:r>
              <a:rPr lang="en-US" sz="1100" dirty="0">
                <a:solidFill>
                  <a:schemeClr val="bg1"/>
                </a:solidFill>
                <a:latin typeface="Arial" panose="020B0604020202020204" pitchFamily="34" charset="0"/>
                <a:cs typeface="Arial" panose="020B0604020202020204" pitchFamily="34" charset="0"/>
              </a:rPr>
              <a:t>Create competition between the US and UK sales and marketing teams.</a:t>
            </a:r>
            <a:endParaRPr lang="en-US" sz="1200" dirty="0">
              <a:solidFill>
                <a:schemeClr val="bg1"/>
              </a:solidFill>
              <a:latin typeface="Arial" panose="020B0604020202020204" pitchFamily="34" charset="0"/>
              <a:cs typeface="Arial" panose="020B0604020202020204" pitchFamily="34" charset="0"/>
            </a:endParaRPr>
          </a:p>
          <a:p>
            <a:pPr algn="ctr"/>
            <a:endParaRPr lang="en-US" sz="1200" dirty="0">
              <a:solidFill>
                <a:schemeClr val="bg1"/>
              </a:solidFill>
              <a:latin typeface="Arial" panose="020B0604020202020204" pitchFamily="34" charset="0"/>
              <a:cs typeface="Arial" panose="020B0604020202020204" pitchFamily="34" charset="0"/>
            </a:endParaRPr>
          </a:p>
        </p:txBody>
      </p:sp>
      <p:sp>
        <p:nvSpPr>
          <p:cNvPr id="8" name="Folded Corner 7">
            <a:extLst>
              <a:ext uri="{FF2B5EF4-FFF2-40B4-BE49-F238E27FC236}">
                <a16:creationId xmlns:a16="http://schemas.microsoft.com/office/drawing/2014/main" id="{94639A7D-549C-6FF3-592C-439493E01AFC}"/>
              </a:ext>
            </a:extLst>
          </p:cNvPr>
          <p:cNvSpPr/>
          <p:nvPr/>
        </p:nvSpPr>
        <p:spPr>
          <a:xfrm>
            <a:off x="2658196" y="142008"/>
            <a:ext cx="2086120" cy="3041074"/>
          </a:xfrm>
          <a:prstGeom prst="foldedCorner">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sz="1200" dirty="0">
              <a:solidFill>
                <a:schemeClr val="bg1"/>
              </a:solidFill>
              <a:latin typeface="Arial" panose="020B0604020202020204" pitchFamily="34" charset="0"/>
              <a:cs typeface="Arial" panose="020B0604020202020204" pitchFamily="34" charset="0"/>
            </a:endParaRPr>
          </a:p>
          <a:p>
            <a:endParaRPr lang="en-US" sz="1200" dirty="0">
              <a:solidFill>
                <a:schemeClr val="bg1"/>
              </a:solidFill>
              <a:latin typeface="Arial" panose="020B0604020202020204" pitchFamily="34" charset="0"/>
              <a:cs typeface="Arial" panose="020B0604020202020204" pitchFamily="34" charset="0"/>
            </a:endParaRPr>
          </a:p>
          <a:p>
            <a:endParaRPr lang="en-US" sz="1200" dirty="0">
              <a:solidFill>
                <a:schemeClr val="bg1"/>
              </a:solidFill>
              <a:latin typeface="Arial" panose="020B0604020202020204" pitchFamily="34" charset="0"/>
              <a:cs typeface="Arial" panose="020B0604020202020204" pitchFamily="34" charset="0"/>
            </a:endParaRPr>
          </a:p>
          <a:p>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Changing of packaging –Instead of plastic Lid some ecofriendly Lid should be used.</a:t>
            </a:r>
          </a:p>
          <a:p>
            <a:pPr marL="171450" indent="-1714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Change of name – Removal of Unstoppable from the name as its to lengthy.</a:t>
            </a:r>
          </a:p>
          <a:p>
            <a:pPr marL="171450" indent="-1714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Uses of natural fragrance instead of chemical.</a:t>
            </a:r>
          </a:p>
          <a:p>
            <a:pPr algn="ctr"/>
            <a:endParaRPr lang="en-US" dirty="0"/>
          </a:p>
        </p:txBody>
      </p:sp>
      <p:sp>
        <p:nvSpPr>
          <p:cNvPr id="9" name="Folded Corner 8">
            <a:extLst>
              <a:ext uri="{FF2B5EF4-FFF2-40B4-BE49-F238E27FC236}">
                <a16:creationId xmlns:a16="http://schemas.microsoft.com/office/drawing/2014/main" id="{BDA0A5DB-0CF2-D2D1-4174-1ECE41E6FCBC}"/>
              </a:ext>
            </a:extLst>
          </p:cNvPr>
          <p:cNvSpPr/>
          <p:nvPr/>
        </p:nvSpPr>
        <p:spPr>
          <a:xfrm>
            <a:off x="7456778" y="142008"/>
            <a:ext cx="2086119" cy="3041073"/>
          </a:xfrm>
          <a:prstGeom prst="foldedCorner">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Due to competition in market Discount on price if buying more than 2 pieces. </a:t>
            </a:r>
          </a:p>
          <a:p>
            <a:pPr marL="171450" indent="-1714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Arrange sales event in which product should sell in cheaper than market.</a:t>
            </a:r>
          </a:p>
          <a:p>
            <a:pPr marL="171450" indent="-1714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should use a price penetration strategy when launching new items to capture market share, offering a starting price that is lower than rivals.</a:t>
            </a:r>
          </a:p>
          <a:p>
            <a:pPr algn="ctr"/>
            <a:endParaRPr lang="en-US" dirty="0"/>
          </a:p>
        </p:txBody>
      </p:sp>
      <p:sp>
        <p:nvSpPr>
          <p:cNvPr id="10" name="Folded Corner 9">
            <a:extLst>
              <a:ext uri="{FF2B5EF4-FFF2-40B4-BE49-F238E27FC236}">
                <a16:creationId xmlns:a16="http://schemas.microsoft.com/office/drawing/2014/main" id="{E8D78A38-E8C3-9899-21CE-FFBAF72F9771}"/>
              </a:ext>
            </a:extLst>
          </p:cNvPr>
          <p:cNvSpPr/>
          <p:nvPr/>
        </p:nvSpPr>
        <p:spPr>
          <a:xfrm>
            <a:off x="9863717" y="142008"/>
            <a:ext cx="2086118" cy="3041072"/>
          </a:xfrm>
          <a:prstGeom prst="foldedCorner">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Paid social media promotion-Instagram, </a:t>
            </a:r>
            <a:r>
              <a:rPr lang="en-US" sz="1200" dirty="0" err="1">
                <a:solidFill>
                  <a:schemeClr val="bg1"/>
                </a:solidFill>
                <a:latin typeface="Arial" panose="020B0604020202020204" pitchFamily="34" charset="0"/>
                <a:cs typeface="Arial" panose="020B0604020202020204" pitchFamily="34" charset="0"/>
              </a:rPr>
              <a:t>snapchat,facebook</a:t>
            </a:r>
            <a:r>
              <a:rPr lang="en-US" sz="1200" dirty="0">
                <a:solidFill>
                  <a:schemeClr val="bg1"/>
                </a:solidFill>
                <a:latin typeface="Arial" panose="020B0604020202020204" pitchFamily="34" charset="0"/>
                <a:cs typeface="Arial" panose="020B0604020202020204" pitchFamily="34" charset="0"/>
              </a:rPr>
              <a:t>.</a:t>
            </a:r>
          </a:p>
          <a:p>
            <a:pPr marL="171450" indent="-1714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Should given complimentary </a:t>
            </a:r>
            <a:r>
              <a:rPr lang="en-US" sz="1200" dirty="0" err="1">
                <a:solidFill>
                  <a:schemeClr val="bg1"/>
                </a:solidFill>
                <a:latin typeface="Arial" panose="020B0604020202020204" pitchFamily="34" charset="0"/>
                <a:cs typeface="Arial" panose="020B0604020202020204" pitchFamily="34" charset="0"/>
              </a:rPr>
              <a:t>lenor</a:t>
            </a:r>
            <a:r>
              <a:rPr lang="en-US" sz="1200" dirty="0">
                <a:solidFill>
                  <a:schemeClr val="bg1"/>
                </a:solidFill>
                <a:latin typeface="Arial" panose="020B0604020202020204" pitchFamily="34" charset="0"/>
                <a:cs typeface="Arial" panose="020B0604020202020204" pitchFamily="34" charset="0"/>
              </a:rPr>
              <a:t> scent booster bottle with other detergent of P&amp;G as Promotion advertisement.</a:t>
            </a:r>
          </a:p>
          <a:p>
            <a:pPr marL="171450" indent="-1714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Conducting Campaign in which sample product should be given complementary.</a:t>
            </a:r>
          </a:p>
        </p:txBody>
      </p:sp>
      <p:sp>
        <p:nvSpPr>
          <p:cNvPr id="11" name="Folded Corner 10">
            <a:extLst>
              <a:ext uri="{FF2B5EF4-FFF2-40B4-BE49-F238E27FC236}">
                <a16:creationId xmlns:a16="http://schemas.microsoft.com/office/drawing/2014/main" id="{72D112D0-283A-1062-3009-E601EBE92B52}"/>
              </a:ext>
            </a:extLst>
          </p:cNvPr>
          <p:cNvSpPr/>
          <p:nvPr/>
        </p:nvSpPr>
        <p:spPr>
          <a:xfrm>
            <a:off x="177580" y="3612575"/>
            <a:ext cx="2086120" cy="3041072"/>
          </a:xfrm>
          <a:prstGeom prst="foldedCorner">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171450" indent="-1714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Should sell product through Vendor machine by placing Vendor machine in Laundry area in student accommodation, </a:t>
            </a:r>
            <a:r>
              <a:rPr lang="en-US" sz="1200" dirty="0" err="1">
                <a:solidFill>
                  <a:schemeClr val="bg1"/>
                </a:solidFill>
                <a:latin typeface="Arial" panose="020B0604020202020204" pitchFamily="34" charset="0"/>
                <a:cs typeface="Arial" panose="020B0604020202020204" pitchFamily="34" charset="0"/>
              </a:rPr>
              <a:t>Apartements</a:t>
            </a:r>
            <a:r>
              <a:rPr lang="en-US" sz="1200" dirty="0">
                <a:solidFill>
                  <a:schemeClr val="bg1"/>
                </a:solidFill>
                <a:latin typeface="Arial" panose="020B0604020202020204" pitchFamily="34" charset="0"/>
                <a:cs typeface="Arial" panose="020B0604020202020204" pitchFamily="34" charset="0"/>
              </a:rPr>
              <a:t>, Local store.</a:t>
            </a:r>
          </a:p>
          <a:p>
            <a:pPr marL="171450" indent="-1714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Attending university fair they can target student .</a:t>
            </a:r>
          </a:p>
          <a:p>
            <a:pPr algn="ctr"/>
            <a:endParaRPr lang="en-US" sz="1200" dirty="0">
              <a:solidFill>
                <a:schemeClr val="bg1"/>
              </a:solidFill>
              <a:latin typeface="Arial" panose="020B0604020202020204" pitchFamily="34" charset="0"/>
              <a:cs typeface="Arial" panose="020B0604020202020204" pitchFamily="34" charset="0"/>
            </a:endParaRPr>
          </a:p>
        </p:txBody>
      </p:sp>
      <p:sp>
        <p:nvSpPr>
          <p:cNvPr id="14" name="Folded Corner 13">
            <a:extLst>
              <a:ext uri="{FF2B5EF4-FFF2-40B4-BE49-F238E27FC236}">
                <a16:creationId xmlns:a16="http://schemas.microsoft.com/office/drawing/2014/main" id="{94EF9C69-4859-AC67-A0C1-7DE46E26534B}"/>
              </a:ext>
            </a:extLst>
          </p:cNvPr>
          <p:cNvSpPr/>
          <p:nvPr/>
        </p:nvSpPr>
        <p:spPr>
          <a:xfrm>
            <a:off x="7490040" y="3598487"/>
            <a:ext cx="2086120" cy="3041072"/>
          </a:xfrm>
          <a:prstGeom prst="foldedCorner">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endParaRPr lang="en-US" sz="1200"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The sales and marketing teams were knowledgeable about the product and were passionate about it. </a:t>
            </a:r>
          </a:p>
          <a:p>
            <a:pPr marL="285750" indent="-285750">
              <a:buFont typeface="Arial" panose="020B0604020202020204" pitchFamily="34" charset="0"/>
              <a:buChar char="•"/>
            </a:pPr>
            <a:r>
              <a:rPr lang="en-US" sz="1200" dirty="0">
                <a:solidFill>
                  <a:schemeClr val="bg1"/>
                </a:solidFill>
                <a:latin typeface="Arial" panose="020B0604020202020204" pitchFamily="34" charset="0"/>
                <a:cs typeface="Arial" panose="020B0604020202020204" pitchFamily="34" charset="0"/>
              </a:rPr>
              <a:t>Marketers should strive to make customers passionate about their products.</a:t>
            </a:r>
          </a:p>
        </p:txBody>
      </p:sp>
      <p:sp>
        <p:nvSpPr>
          <p:cNvPr id="15" name="Folded Corner 14">
            <a:extLst>
              <a:ext uri="{FF2B5EF4-FFF2-40B4-BE49-F238E27FC236}">
                <a16:creationId xmlns:a16="http://schemas.microsoft.com/office/drawing/2014/main" id="{E11EFFF5-9DEF-5CAF-4DE9-50F4F0E42F39}"/>
              </a:ext>
            </a:extLst>
          </p:cNvPr>
          <p:cNvSpPr/>
          <p:nvPr/>
        </p:nvSpPr>
        <p:spPr>
          <a:xfrm>
            <a:off x="5040693" y="3598487"/>
            <a:ext cx="2086120" cy="3041072"/>
          </a:xfrm>
          <a:prstGeom prst="foldedCorner">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bg1"/>
                </a:solidFill>
                <a:latin typeface="Arial" panose="020B0604020202020204" pitchFamily="34" charset="0"/>
                <a:cs typeface="Arial" panose="020B0604020202020204" pitchFamily="34" charset="0"/>
              </a:rPr>
              <a:t>Good product presentation to wholesale suppliers will catch them in. Even company should  send gifts to senior wholesaler and supplier.</a:t>
            </a:r>
          </a:p>
        </p:txBody>
      </p:sp>
      <p:sp>
        <p:nvSpPr>
          <p:cNvPr id="16" name="Folded Corner 15">
            <a:extLst>
              <a:ext uri="{FF2B5EF4-FFF2-40B4-BE49-F238E27FC236}">
                <a16:creationId xmlns:a16="http://schemas.microsoft.com/office/drawing/2014/main" id="{5DB914FF-B1BA-140C-79E1-FA5AF32D830E}"/>
              </a:ext>
            </a:extLst>
          </p:cNvPr>
          <p:cNvSpPr/>
          <p:nvPr/>
        </p:nvSpPr>
        <p:spPr>
          <a:xfrm>
            <a:off x="2520814" y="3598487"/>
            <a:ext cx="2086120" cy="3041072"/>
          </a:xfrm>
          <a:prstGeom prst="foldedCorner">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lgn="ctr">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lgn="ctr">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lgn="ctr">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lgn="ctr">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Collaboration with a brand influencer </a:t>
            </a:r>
          </a:p>
          <a:p>
            <a:pPr marL="285750" indent="-285750" algn="ctr">
              <a:buFont typeface="Arial" panose="020B0604020202020204" pitchFamily="34" charset="0"/>
              <a:buChar char="•"/>
            </a:pPr>
            <a:endParaRPr lang="en-US" sz="1400" dirty="0">
              <a:solidFill>
                <a:schemeClr val="bg1"/>
              </a:solidFill>
              <a:latin typeface="Arial" panose="020B0604020202020204" pitchFamily="34" charset="0"/>
              <a:cs typeface="Arial" panose="020B0604020202020204" pitchFamily="34" charset="0"/>
            </a:endParaRPr>
          </a:p>
          <a:p>
            <a:pPr marL="285750" indent="-285750" algn="ctr">
              <a:buFont typeface="Arial" panose="020B0604020202020204" pitchFamily="34" charset="0"/>
              <a:buChar char="•"/>
            </a:pPr>
            <a:r>
              <a:rPr lang="en-US" sz="1400" dirty="0">
                <a:solidFill>
                  <a:schemeClr val="bg1"/>
                </a:solidFill>
                <a:latin typeface="Arial" panose="020B0604020202020204" pitchFamily="34" charset="0"/>
                <a:cs typeface="Arial" panose="020B0604020202020204" pitchFamily="34" charset="0"/>
              </a:rPr>
              <a:t>Relationship with detergent, soap, and fragrances. Detergent, soap, and perfumes of the same brand should also be produced.</a:t>
            </a:r>
          </a:p>
        </p:txBody>
      </p:sp>
      <p:graphicFrame>
        <p:nvGraphicFramePr>
          <p:cNvPr id="17" name="Table 17">
            <a:extLst>
              <a:ext uri="{FF2B5EF4-FFF2-40B4-BE49-F238E27FC236}">
                <a16:creationId xmlns:a16="http://schemas.microsoft.com/office/drawing/2014/main" id="{96A94118-6D45-5BE7-004E-F47443919521}"/>
              </a:ext>
            </a:extLst>
          </p:cNvPr>
          <p:cNvGraphicFramePr>
            <a:graphicFrameLocks noGrp="1"/>
          </p:cNvGraphicFramePr>
          <p:nvPr>
            <p:extLst>
              <p:ext uri="{D42A27DB-BD31-4B8C-83A1-F6EECF244321}">
                <p14:modId xmlns:p14="http://schemas.microsoft.com/office/powerpoint/2010/main" val="3269270103"/>
              </p:ext>
            </p:extLst>
          </p:nvPr>
        </p:nvGraphicFramePr>
        <p:xfrm>
          <a:off x="605268" y="204353"/>
          <a:ext cx="1230745" cy="370840"/>
        </p:xfrm>
        <a:graphic>
          <a:graphicData uri="http://schemas.openxmlformats.org/drawingml/2006/table">
            <a:tbl>
              <a:tblPr firstRow="1" bandRow="1">
                <a:tableStyleId>{5C22544A-7EE6-4342-B048-85BDC9FD1C3A}</a:tableStyleId>
              </a:tblPr>
              <a:tblGrid>
                <a:gridCol w="1230745">
                  <a:extLst>
                    <a:ext uri="{9D8B030D-6E8A-4147-A177-3AD203B41FA5}">
                      <a16:colId xmlns:a16="http://schemas.microsoft.com/office/drawing/2014/main" val="1505156123"/>
                    </a:ext>
                  </a:extLst>
                </a:gridCol>
              </a:tblGrid>
              <a:tr h="370840">
                <a:tc>
                  <a:txBody>
                    <a:bodyPr/>
                    <a:lstStyle/>
                    <a:p>
                      <a:r>
                        <a:rPr lang="en-US" dirty="0"/>
                        <a:t> Planning</a:t>
                      </a:r>
                    </a:p>
                  </a:txBody>
                  <a:tcPr/>
                </a:tc>
                <a:extLst>
                  <a:ext uri="{0D108BD9-81ED-4DB2-BD59-A6C34878D82A}">
                    <a16:rowId xmlns:a16="http://schemas.microsoft.com/office/drawing/2014/main" val="1672836480"/>
                  </a:ext>
                </a:extLst>
              </a:tr>
            </a:tbl>
          </a:graphicData>
        </a:graphic>
      </p:graphicFrame>
      <p:graphicFrame>
        <p:nvGraphicFramePr>
          <p:cNvPr id="18" name="Table 17">
            <a:extLst>
              <a:ext uri="{FF2B5EF4-FFF2-40B4-BE49-F238E27FC236}">
                <a16:creationId xmlns:a16="http://schemas.microsoft.com/office/drawing/2014/main" id="{0643A146-B519-061A-EB57-F185337B79CC}"/>
              </a:ext>
            </a:extLst>
          </p:cNvPr>
          <p:cNvGraphicFramePr>
            <a:graphicFrameLocks noGrp="1"/>
          </p:cNvGraphicFramePr>
          <p:nvPr>
            <p:extLst>
              <p:ext uri="{D42A27DB-BD31-4B8C-83A1-F6EECF244321}">
                <p14:modId xmlns:p14="http://schemas.microsoft.com/office/powerpoint/2010/main" val="278880811"/>
              </p:ext>
            </p:extLst>
          </p:nvPr>
        </p:nvGraphicFramePr>
        <p:xfrm>
          <a:off x="7917727" y="3627586"/>
          <a:ext cx="1230745" cy="365760"/>
        </p:xfrm>
        <a:graphic>
          <a:graphicData uri="http://schemas.openxmlformats.org/drawingml/2006/table">
            <a:tbl>
              <a:tblPr firstRow="1" bandRow="1">
                <a:tableStyleId>{5C22544A-7EE6-4342-B048-85BDC9FD1C3A}</a:tableStyleId>
              </a:tblPr>
              <a:tblGrid>
                <a:gridCol w="1230745">
                  <a:extLst>
                    <a:ext uri="{9D8B030D-6E8A-4147-A177-3AD203B41FA5}">
                      <a16:colId xmlns:a16="http://schemas.microsoft.com/office/drawing/2014/main" val="1505156123"/>
                    </a:ext>
                  </a:extLst>
                </a:gridCol>
              </a:tblGrid>
              <a:tr h="339898">
                <a:tc>
                  <a:txBody>
                    <a:bodyPr/>
                    <a:lstStyle/>
                    <a:p>
                      <a:r>
                        <a:rPr lang="en-US" dirty="0"/>
                        <a:t>  Passion</a:t>
                      </a:r>
                    </a:p>
                  </a:txBody>
                  <a:tcPr/>
                </a:tc>
                <a:extLst>
                  <a:ext uri="{0D108BD9-81ED-4DB2-BD59-A6C34878D82A}">
                    <a16:rowId xmlns:a16="http://schemas.microsoft.com/office/drawing/2014/main" val="1672836480"/>
                  </a:ext>
                </a:extLst>
              </a:tr>
            </a:tbl>
          </a:graphicData>
        </a:graphic>
      </p:graphicFrame>
      <p:graphicFrame>
        <p:nvGraphicFramePr>
          <p:cNvPr id="19" name="Table 17">
            <a:extLst>
              <a:ext uri="{FF2B5EF4-FFF2-40B4-BE49-F238E27FC236}">
                <a16:creationId xmlns:a16="http://schemas.microsoft.com/office/drawing/2014/main" id="{BE3E34BA-5A34-9F41-A6E8-6546DBFD78F8}"/>
              </a:ext>
            </a:extLst>
          </p:cNvPr>
          <p:cNvGraphicFramePr>
            <a:graphicFrameLocks noGrp="1"/>
          </p:cNvGraphicFramePr>
          <p:nvPr>
            <p:extLst>
              <p:ext uri="{D42A27DB-BD31-4B8C-83A1-F6EECF244321}">
                <p14:modId xmlns:p14="http://schemas.microsoft.com/office/powerpoint/2010/main" val="1259830176"/>
              </p:ext>
            </p:extLst>
          </p:nvPr>
        </p:nvGraphicFramePr>
        <p:xfrm>
          <a:off x="5288756" y="3639822"/>
          <a:ext cx="1608284" cy="370840"/>
        </p:xfrm>
        <a:graphic>
          <a:graphicData uri="http://schemas.openxmlformats.org/drawingml/2006/table">
            <a:tbl>
              <a:tblPr firstRow="1" bandRow="1">
                <a:tableStyleId>{5C22544A-7EE6-4342-B048-85BDC9FD1C3A}</a:tableStyleId>
              </a:tblPr>
              <a:tblGrid>
                <a:gridCol w="1608284">
                  <a:extLst>
                    <a:ext uri="{9D8B030D-6E8A-4147-A177-3AD203B41FA5}">
                      <a16:colId xmlns:a16="http://schemas.microsoft.com/office/drawing/2014/main" val="1505156123"/>
                    </a:ext>
                  </a:extLst>
                </a:gridCol>
              </a:tblGrid>
              <a:tr h="370840">
                <a:tc>
                  <a:txBody>
                    <a:bodyPr/>
                    <a:lstStyle/>
                    <a:p>
                      <a:r>
                        <a:rPr lang="en-US" dirty="0"/>
                        <a:t>Presentation</a:t>
                      </a:r>
                    </a:p>
                  </a:txBody>
                  <a:tcPr/>
                </a:tc>
                <a:extLst>
                  <a:ext uri="{0D108BD9-81ED-4DB2-BD59-A6C34878D82A}">
                    <a16:rowId xmlns:a16="http://schemas.microsoft.com/office/drawing/2014/main" val="1672836480"/>
                  </a:ext>
                </a:extLst>
              </a:tr>
            </a:tbl>
          </a:graphicData>
        </a:graphic>
      </p:graphicFrame>
      <p:graphicFrame>
        <p:nvGraphicFramePr>
          <p:cNvPr id="20" name="Table 17">
            <a:extLst>
              <a:ext uri="{FF2B5EF4-FFF2-40B4-BE49-F238E27FC236}">
                <a16:creationId xmlns:a16="http://schemas.microsoft.com/office/drawing/2014/main" id="{2617A21E-0FA2-1BEA-DBDB-D8ECAC377656}"/>
              </a:ext>
            </a:extLst>
          </p:cNvPr>
          <p:cNvGraphicFramePr>
            <a:graphicFrameLocks noGrp="1"/>
          </p:cNvGraphicFramePr>
          <p:nvPr>
            <p:extLst>
              <p:ext uri="{D42A27DB-BD31-4B8C-83A1-F6EECF244321}">
                <p14:modId xmlns:p14="http://schemas.microsoft.com/office/powerpoint/2010/main" val="600636892"/>
              </p:ext>
            </p:extLst>
          </p:nvPr>
        </p:nvGraphicFramePr>
        <p:xfrm>
          <a:off x="3012962" y="3612575"/>
          <a:ext cx="1230745" cy="370840"/>
        </p:xfrm>
        <a:graphic>
          <a:graphicData uri="http://schemas.openxmlformats.org/drawingml/2006/table">
            <a:tbl>
              <a:tblPr firstRow="1" bandRow="1">
                <a:tableStyleId>{5C22544A-7EE6-4342-B048-85BDC9FD1C3A}</a:tableStyleId>
              </a:tblPr>
              <a:tblGrid>
                <a:gridCol w="1230745">
                  <a:extLst>
                    <a:ext uri="{9D8B030D-6E8A-4147-A177-3AD203B41FA5}">
                      <a16:colId xmlns:a16="http://schemas.microsoft.com/office/drawing/2014/main" val="1505156123"/>
                    </a:ext>
                  </a:extLst>
                </a:gridCol>
              </a:tblGrid>
              <a:tr h="370840">
                <a:tc>
                  <a:txBody>
                    <a:bodyPr/>
                    <a:lstStyle/>
                    <a:p>
                      <a:r>
                        <a:rPr lang="en-US" dirty="0"/>
                        <a:t>  Partner</a:t>
                      </a:r>
                    </a:p>
                  </a:txBody>
                  <a:tcPr/>
                </a:tc>
                <a:extLst>
                  <a:ext uri="{0D108BD9-81ED-4DB2-BD59-A6C34878D82A}">
                    <a16:rowId xmlns:a16="http://schemas.microsoft.com/office/drawing/2014/main" val="1672836480"/>
                  </a:ext>
                </a:extLst>
              </a:tr>
            </a:tbl>
          </a:graphicData>
        </a:graphic>
      </p:graphicFrame>
      <p:graphicFrame>
        <p:nvGraphicFramePr>
          <p:cNvPr id="21" name="Table 17">
            <a:extLst>
              <a:ext uri="{FF2B5EF4-FFF2-40B4-BE49-F238E27FC236}">
                <a16:creationId xmlns:a16="http://schemas.microsoft.com/office/drawing/2014/main" id="{F4600D1B-BACF-757E-3852-A5C457C4D945}"/>
              </a:ext>
            </a:extLst>
          </p:cNvPr>
          <p:cNvGraphicFramePr>
            <a:graphicFrameLocks noGrp="1"/>
          </p:cNvGraphicFramePr>
          <p:nvPr>
            <p:extLst>
              <p:ext uri="{D42A27DB-BD31-4B8C-83A1-F6EECF244321}">
                <p14:modId xmlns:p14="http://schemas.microsoft.com/office/powerpoint/2010/main" val="767367081"/>
              </p:ext>
            </p:extLst>
          </p:nvPr>
        </p:nvGraphicFramePr>
        <p:xfrm>
          <a:off x="599196" y="3651827"/>
          <a:ext cx="1230745" cy="370840"/>
        </p:xfrm>
        <a:graphic>
          <a:graphicData uri="http://schemas.openxmlformats.org/drawingml/2006/table">
            <a:tbl>
              <a:tblPr firstRow="1" bandRow="1">
                <a:tableStyleId>{5C22544A-7EE6-4342-B048-85BDC9FD1C3A}</a:tableStyleId>
              </a:tblPr>
              <a:tblGrid>
                <a:gridCol w="1230745">
                  <a:extLst>
                    <a:ext uri="{9D8B030D-6E8A-4147-A177-3AD203B41FA5}">
                      <a16:colId xmlns:a16="http://schemas.microsoft.com/office/drawing/2014/main" val="1505156123"/>
                    </a:ext>
                  </a:extLst>
                </a:gridCol>
              </a:tblGrid>
              <a:tr h="370840">
                <a:tc>
                  <a:txBody>
                    <a:bodyPr/>
                    <a:lstStyle/>
                    <a:p>
                      <a:r>
                        <a:rPr lang="en-US" dirty="0"/>
                        <a:t>   Place</a:t>
                      </a:r>
                    </a:p>
                  </a:txBody>
                  <a:tcPr/>
                </a:tc>
                <a:extLst>
                  <a:ext uri="{0D108BD9-81ED-4DB2-BD59-A6C34878D82A}">
                    <a16:rowId xmlns:a16="http://schemas.microsoft.com/office/drawing/2014/main" val="1672836480"/>
                  </a:ext>
                </a:extLst>
              </a:tr>
            </a:tbl>
          </a:graphicData>
        </a:graphic>
      </p:graphicFrame>
      <p:graphicFrame>
        <p:nvGraphicFramePr>
          <p:cNvPr id="22" name="Table 17">
            <a:extLst>
              <a:ext uri="{FF2B5EF4-FFF2-40B4-BE49-F238E27FC236}">
                <a16:creationId xmlns:a16="http://schemas.microsoft.com/office/drawing/2014/main" id="{214BD8C9-6F2C-E323-52C0-18945C66B4B6}"/>
              </a:ext>
            </a:extLst>
          </p:cNvPr>
          <p:cNvGraphicFramePr>
            <a:graphicFrameLocks noGrp="1"/>
          </p:cNvGraphicFramePr>
          <p:nvPr>
            <p:extLst>
              <p:ext uri="{D42A27DB-BD31-4B8C-83A1-F6EECF244321}">
                <p14:modId xmlns:p14="http://schemas.microsoft.com/office/powerpoint/2010/main" val="3291175583"/>
              </p:ext>
            </p:extLst>
          </p:nvPr>
        </p:nvGraphicFramePr>
        <p:xfrm>
          <a:off x="10242117" y="204353"/>
          <a:ext cx="1386898" cy="370841"/>
        </p:xfrm>
        <a:graphic>
          <a:graphicData uri="http://schemas.openxmlformats.org/drawingml/2006/table">
            <a:tbl>
              <a:tblPr firstRow="1" bandRow="1">
                <a:tableStyleId>{5C22544A-7EE6-4342-B048-85BDC9FD1C3A}</a:tableStyleId>
              </a:tblPr>
              <a:tblGrid>
                <a:gridCol w="1386898">
                  <a:extLst>
                    <a:ext uri="{9D8B030D-6E8A-4147-A177-3AD203B41FA5}">
                      <a16:colId xmlns:a16="http://schemas.microsoft.com/office/drawing/2014/main" val="1505156123"/>
                    </a:ext>
                  </a:extLst>
                </a:gridCol>
              </a:tblGrid>
              <a:tr h="370841">
                <a:tc>
                  <a:txBody>
                    <a:bodyPr/>
                    <a:lstStyle/>
                    <a:p>
                      <a:r>
                        <a:rPr lang="en-US" dirty="0"/>
                        <a:t>Promotion</a:t>
                      </a:r>
                    </a:p>
                  </a:txBody>
                  <a:tcPr/>
                </a:tc>
                <a:extLst>
                  <a:ext uri="{0D108BD9-81ED-4DB2-BD59-A6C34878D82A}">
                    <a16:rowId xmlns:a16="http://schemas.microsoft.com/office/drawing/2014/main" val="1672836480"/>
                  </a:ext>
                </a:extLst>
              </a:tr>
            </a:tbl>
          </a:graphicData>
        </a:graphic>
      </p:graphicFrame>
      <p:graphicFrame>
        <p:nvGraphicFramePr>
          <p:cNvPr id="23" name="Table 17">
            <a:extLst>
              <a:ext uri="{FF2B5EF4-FFF2-40B4-BE49-F238E27FC236}">
                <a16:creationId xmlns:a16="http://schemas.microsoft.com/office/drawing/2014/main" id="{53D8AEEE-6007-D3E5-637A-4F30DEB1D257}"/>
              </a:ext>
            </a:extLst>
          </p:cNvPr>
          <p:cNvGraphicFramePr>
            <a:graphicFrameLocks noGrp="1"/>
          </p:cNvGraphicFramePr>
          <p:nvPr>
            <p:extLst>
              <p:ext uri="{D42A27DB-BD31-4B8C-83A1-F6EECF244321}">
                <p14:modId xmlns:p14="http://schemas.microsoft.com/office/powerpoint/2010/main" val="2172388131"/>
              </p:ext>
            </p:extLst>
          </p:nvPr>
        </p:nvGraphicFramePr>
        <p:xfrm>
          <a:off x="7917728" y="209433"/>
          <a:ext cx="1230745" cy="365760"/>
        </p:xfrm>
        <a:graphic>
          <a:graphicData uri="http://schemas.openxmlformats.org/drawingml/2006/table">
            <a:tbl>
              <a:tblPr firstRow="1" bandRow="1">
                <a:tableStyleId>{5C22544A-7EE6-4342-B048-85BDC9FD1C3A}</a:tableStyleId>
              </a:tblPr>
              <a:tblGrid>
                <a:gridCol w="1230745">
                  <a:extLst>
                    <a:ext uri="{9D8B030D-6E8A-4147-A177-3AD203B41FA5}">
                      <a16:colId xmlns:a16="http://schemas.microsoft.com/office/drawing/2014/main" val="1505156123"/>
                    </a:ext>
                  </a:extLst>
                </a:gridCol>
              </a:tblGrid>
              <a:tr h="0">
                <a:tc>
                  <a:txBody>
                    <a:bodyPr/>
                    <a:lstStyle/>
                    <a:p>
                      <a:r>
                        <a:rPr lang="en-US" dirty="0"/>
                        <a:t>     Price</a:t>
                      </a:r>
                    </a:p>
                  </a:txBody>
                  <a:tcPr/>
                </a:tc>
                <a:extLst>
                  <a:ext uri="{0D108BD9-81ED-4DB2-BD59-A6C34878D82A}">
                    <a16:rowId xmlns:a16="http://schemas.microsoft.com/office/drawing/2014/main" val="1672836480"/>
                  </a:ext>
                </a:extLst>
              </a:tr>
            </a:tbl>
          </a:graphicData>
        </a:graphic>
      </p:graphicFrame>
      <p:graphicFrame>
        <p:nvGraphicFramePr>
          <p:cNvPr id="24" name="Table 17">
            <a:extLst>
              <a:ext uri="{FF2B5EF4-FFF2-40B4-BE49-F238E27FC236}">
                <a16:creationId xmlns:a16="http://schemas.microsoft.com/office/drawing/2014/main" id="{1196D900-C298-49CB-FB4C-2C2FDBC9C7D3}"/>
              </a:ext>
            </a:extLst>
          </p:cNvPr>
          <p:cNvGraphicFramePr>
            <a:graphicFrameLocks noGrp="1"/>
          </p:cNvGraphicFramePr>
          <p:nvPr>
            <p:extLst>
              <p:ext uri="{D42A27DB-BD31-4B8C-83A1-F6EECF244321}">
                <p14:modId xmlns:p14="http://schemas.microsoft.com/office/powerpoint/2010/main" val="2805617852"/>
              </p:ext>
            </p:extLst>
          </p:nvPr>
        </p:nvGraphicFramePr>
        <p:xfrm>
          <a:off x="5515262" y="218441"/>
          <a:ext cx="1230745" cy="370840"/>
        </p:xfrm>
        <a:graphic>
          <a:graphicData uri="http://schemas.openxmlformats.org/drawingml/2006/table">
            <a:tbl>
              <a:tblPr firstRow="1" bandRow="1">
                <a:tableStyleId>{5C22544A-7EE6-4342-B048-85BDC9FD1C3A}</a:tableStyleId>
              </a:tblPr>
              <a:tblGrid>
                <a:gridCol w="1230745">
                  <a:extLst>
                    <a:ext uri="{9D8B030D-6E8A-4147-A177-3AD203B41FA5}">
                      <a16:colId xmlns:a16="http://schemas.microsoft.com/office/drawing/2014/main" val="1505156123"/>
                    </a:ext>
                  </a:extLst>
                </a:gridCol>
              </a:tblGrid>
              <a:tr h="370840">
                <a:tc>
                  <a:txBody>
                    <a:bodyPr/>
                    <a:lstStyle/>
                    <a:p>
                      <a:r>
                        <a:rPr lang="en-US" dirty="0"/>
                        <a:t>  People</a:t>
                      </a:r>
                    </a:p>
                  </a:txBody>
                  <a:tcPr/>
                </a:tc>
                <a:extLst>
                  <a:ext uri="{0D108BD9-81ED-4DB2-BD59-A6C34878D82A}">
                    <a16:rowId xmlns:a16="http://schemas.microsoft.com/office/drawing/2014/main" val="1672836480"/>
                  </a:ext>
                </a:extLst>
              </a:tr>
            </a:tbl>
          </a:graphicData>
        </a:graphic>
      </p:graphicFrame>
      <p:graphicFrame>
        <p:nvGraphicFramePr>
          <p:cNvPr id="25" name="Table 17">
            <a:extLst>
              <a:ext uri="{FF2B5EF4-FFF2-40B4-BE49-F238E27FC236}">
                <a16:creationId xmlns:a16="http://schemas.microsoft.com/office/drawing/2014/main" id="{56D05E5C-AE02-B142-C8F1-5B83D9C9FCA5}"/>
              </a:ext>
            </a:extLst>
          </p:cNvPr>
          <p:cNvGraphicFramePr>
            <a:graphicFrameLocks noGrp="1"/>
          </p:cNvGraphicFramePr>
          <p:nvPr>
            <p:extLst>
              <p:ext uri="{D42A27DB-BD31-4B8C-83A1-F6EECF244321}">
                <p14:modId xmlns:p14="http://schemas.microsoft.com/office/powerpoint/2010/main" val="83852203"/>
              </p:ext>
            </p:extLst>
          </p:nvPr>
        </p:nvGraphicFramePr>
        <p:xfrm>
          <a:off x="3040205" y="204353"/>
          <a:ext cx="1306659" cy="370840"/>
        </p:xfrm>
        <a:graphic>
          <a:graphicData uri="http://schemas.openxmlformats.org/drawingml/2006/table">
            <a:tbl>
              <a:tblPr firstRow="1" bandRow="1">
                <a:tableStyleId>{5C22544A-7EE6-4342-B048-85BDC9FD1C3A}</a:tableStyleId>
              </a:tblPr>
              <a:tblGrid>
                <a:gridCol w="1306659">
                  <a:extLst>
                    <a:ext uri="{9D8B030D-6E8A-4147-A177-3AD203B41FA5}">
                      <a16:colId xmlns:a16="http://schemas.microsoft.com/office/drawing/2014/main" val="1505156123"/>
                    </a:ext>
                  </a:extLst>
                </a:gridCol>
              </a:tblGrid>
              <a:tr h="370840">
                <a:tc>
                  <a:txBody>
                    <a:bodyPr/>
                    <a:lstStyle/>
                    <a:p>
                      <a:r>
                        <a:rPr lang="en-US" dirty="0"/>
                        <a:t>  Product</a:t>
                      </a:r>
                    </a:p>
                  </a:txBody>
                  <a:tcPr/>
                </a:tc>
                <a:extLst>
                  <a:ext uri="{0D108BD9-81ED-4DB2-BD59-A6C34878D82A}">
                    <a16:rowId xmlns:a16="http://schemas.microsoft.com/office/drawing/2014/main" val="1672836480"/>
                  </a:ext>
                </a:extLst>
              </a:tr>
            </a:tbl>
          </a:graphicData>
        </a:graphic>
      </p:graphicFrame>
      <p:sp>
        <p:nvSpPr>
          <p:cNvPr id="30" name="TextBox 29">
            <a:extLst>
              <a:ext uri="{FF2B5EF4-FFF2-40B4-BE49-F238E27FC236}">
                <a16:creationId xmlns:a16="http://schemas.microsoft.com/office/drawing/2014/main" id="{A505ED99-BD13-5CBF-CC29-1436AA2DBE8B}"/>
              </a:ext>
            </a:extLst>
          </p:cNvPr>
          <p:cNvSpPr txBox="1"/>
          <p:nvPr/>
        </p:nvSpPr>
        <p:spPr>
          <a:xfrm>
            <a:off x="9636630" y="4022667"/>
            <a:ext cx="2499402" cy="1569660"/>
          </a:xfrm>
          <a:prstGeom prst="rect">
            <a:avLst/>
          </a:prstGeom>
          <a:noFill/>
        </p:spPr>
        <p:txBody>
          <a:bodyPr wrap="none" rtlCol="0">
            <a:spAutoFit/>
          </a:bodyPr>
          <a:lstStyle/>
          <a:p>
            <a:r>
              <a:rPr lang="en-US" sz="3200" b="1" dirty="0">
                <a:solidFill>
                  <a:schemeClr val="accent1">
                    <a:lumMod val="60000"/>
                    <a:lumOff val="40000"/>
                  </a:schemeClr>
                </a:solidFill>
              </a:rPr>
              <a:t>MARKETING</a:t>
            </a:r>
          </a:p>
          <a:p>
            <a:r>
              <a:rPr lang="en-US" sz="3200" b="1" dirty="0">
                <a:solidFill>
                  <a:schemeClr val="accent1">
                    <a:lumMod val="60000"/>
                    <a:lumOff val="40000"/>
                  </a:schemeClr>
                </a:solidFill>
              </a:rPr>
              <a:t>       MIX</a:t>
            </a:r>
          </a:p>
          <a:p>
            <a:r>
              <a:rPr lang="en-US" sz="3200" b="1" dirty="0">
                <a:solidFill>
                  <a:schemeClr val="accent1">
                    <a:lumMod val="60000"/>
                    <a:lumOff val="40000"/>
                  </a:schemeClr>
                </a:solidFill>
              </a:rPr>
              <a:t>       9P’s</a:t>
            </a:r>
          </a:p>
        </p:txBody>
      </p:sp>
      <p:pic>
        <p:nvPicPr>
          <p:cNvPr id="2" name="Audio Recording 16-Dec-2022 at 11:03:56 AM">
            <a:hlinkClick r:id="" action="ppaction://media"/>
            <a:extLst>
              <a:ext uri="{FF2B5EF4-FFF2-40B4-BE49-F238E27FC236}">
                <a16:creationId xmlns:a16="http://schemas.microsoft.com/office/drawing/2014/main" id="{86FC6557-E6E3-2DAF-BCC2-04524D9845A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636630" y="6025514"/>
            <a:ext cx="812800" cy="812800"/>
          </a:xfrm>
          <a:prstGeom prst="rect">
            <a:avLst/>
          </a:prstGeom>
        </p:spPr>
      </p:pic>
    </p:spTree>
    <p:extLst>
      <p:ext uri="{BB962C8B-B14F-4D97-AF65-F5344CB8AC3E}">
        <p14:creationId xmlns:p14="http://schemas.microsoft.com/office/powerpoint/2010/main" val="3401777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01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256CB-E05E-306C-E105-FB79BF7928B4}"/>
              </a:ext>
            </a:extLst>
          </p:cNvPr>
          <p:cNvSpPr>
            <a:spLocks noGrp="1"/>
          </p:cNvSpPr>
          <p:nvPr>
            <p:ph type="title"/>
          </p:nvPr>
        </p:nvSpPr>
        <p:spPr>
          <a:xfrm>
            <a:off x="3777037" y="-197224"/>
            <a:ext cx="3495133" cy="939501"/>
          </a:xfrm>
        </p:spPr>
        <p:txBody>
          <a:bodyPr/>
          <a:lstStyle/>
          <a:p>
            <a:r>
              <a:rPr lang="en-US" dirty="0"/>
              <a:t>MARKET Metrics </a:t>
            </a:r>
          </a:p>
        </p:txBody>
      </p:sp>
      <p:graphicFrame>
        <p:nvGraphicFramePr>
          <p:cNvPr id="4" name="Table 4">
            <a:extLst>
              <a:ext uri="{FF2B5EF4-FFF2-40B4-BE49-F238E27FC236}">
                <a16:creationId xmlns:a16="http://schemas.microsoft.com/office/drawing/2014/main" id="{22FB46B4-5EAD-2DD4-9788-184A1AA790E1}"/>
              </a:ext>
            </a:extLst>
          </p:cNvPr>
          <p:cNvGraphicFramePr>
            <a:graphicFrameLocks noGrp="1"/>
          </p:cNvGraphicFramePr>
          <p:nvPr>
            <p:extLst>
              <p:ext uri="{D42A27DB-BD31-4B8C-83A1-F6EECF244321}">
                <p14:modId xmlns:p14="http://schemas.microsoft.com/office/powerpoint/2010/main" val="2215971219"/>
              </p:ext>
            </p:extLst>
          </p:nvPr>
        </p:nvGraphicFramePr>
        <p:xfrm>
          <a:off x="1763059" y="1518969"/>
          <a:ext cx="8128000" cy="3820061"/>
        </p:xfrm>
        <a:graphic>
          <a:graphicData uri="http://schemas.openxmlformats.org/drawingml/2006/table">
            <a:tbl>
              <a:tblPr firstRow="1" bandRow="1">
                <a:tableStyleId>{5C22544A-7EE6-4342-B048-85BDC9FD1C3A}</a:tableStyleId>
              </a:tblPr>
              <a:tblGrid>
                <a:gridCol w="8128000">
                  <a:extLst>
                    <a:ext uri="{9D8B030D-6E8A-4147-A177-3AD203B41FA5}">
                      <a16:colId xmlns:a16="http://schemas.microsoft.com/office/drawing/2014/main" val="4005423259"/>
                    </a:ext>
                  </a:extLst>
                </a:gridCol>
              </a:tblGrid>
              <a:tr h="3820061">
                <a:tc>
                  <a:txBody>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solidFill>
                          <a:schemeClr val="bg1"/>
                        </a:solidFill>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P&amp;G should perform appropriate public awareness campaigns to make their products known to everyone. </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Product packaging must be a priority for the sales and marketing teams if they want to improve product sales. </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Installation of a </a:t>
                      </a:r>
                      <a:r>
                        <a:rPr lang="en-US" dirty="0" err="1">
                          <a:solidFill>
                            <a:schemeClr val="bg1"/>
                          </a:solidFill>
                          <a:latin typeface="Arial" panose="020B0604020202020204" pitchFamily="34" charset="0"/>
                          <a:cs typeface="Arial" panose="020B0604020202020204" pitchFamily="34" charset="0"/>
                        </a:rPr>
                        <a:t>Lenor</a:t>
                      </a:r>
                      <a:r>
                        <a:rPr lang="en-US" dirty="0">
                          <a:solidFill>
                            <a:schemeClr val="bg1"/>
                          </a:solidFill>
                          <a:latin typeface="Arial" panose="020B0604020202020204" pitchFamily="34" charset="0"/>
                          <a:cs typeface="Arial" panose="020B0604020202020204" pitchFamily="34" charset="0"/>
                        </a:rPr>
                        <a:t> Unstoppables Scent Booster vending machine in a dorm room, apartment building, or hotel laundry room. </a:t>
                      </a:r>
                    </a:p>
                    <a:p>
                      <a:pPr marL="285750" indent="-285750">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To reach the target audience, P&amp;G must run an advertisement on television, via social media, through offline marketing, etc.</a:t>
                      </a:r>
                    </a:p>
                  </a:txBody>
                  <a:tcPr anchor="ctr"/>
                </a:tc>
                <a:extLst>
                  <a:ext uri="{0D108BD9-81ED-4DB2-BD59-A6C34878D82A}">
                    <a16:rowId xmlns:a16="http://schemas.microsoft.com/office/drawing/2014/main" val="595289982"/>
                  </a:ext>
                </a:extLst>
              </a:tr>
            </a:tbl>
          </a:graphicData>
        </a:graphic>
      </p:graphicFrame>
      <p:pic>
        <p:nvPicPr>
          <p:cNvPr id="5" name="Audio Recording 16-Dec-2022 at 11:04:43 AM">
            <a:hlinkClick r:id="" action="ppaction://media"/>
            <a:extLst>
              <a:ext uri="{FF2B5EF4-FFF2-40B4-BE49-F238E27FC236}">
                <a16:creationId xmlns:a16="http://schemas.microsoft.com/office/drawing/2014/main" id="{22321375-F366-CA6A-C76B-3D8DEA72CCC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30473" y="5709322"/>
            <a:ext cx="812800" cy="812800"/>
          </a:xfrm>
          <a:prstGeom prst="rect">
            <a:avLst/>
          </a:prstGeom>
        </p:spPr>
      </p:pic>
    </p:spTree>
    <p:extLst>
      <p:ext uri="{BB962C8B-B14F-4D97-AF65-F5344CB8AC3E}">
        <p14:creationId xmlns:p14="http://schemas.microsoft.com/office/powerpoint/2010/main" val="1200630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67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8E434-266B-5754-800A-22084444D6D1}"/>
              </a:ext>
            </a:extLst>
          </p:cNvPr>
          <p:cNvSpPr>
            <a:spLocks noGrp="1"/>
          </p:cNvSpPr>
          <p:nvPr>
            <p:ph type="title"/>
          </p:nvPr>
        </p:nvSpPr>
        <p:spPr>
          <a:xfrm>
            <a:off x="3852340" y="179294"/>
            <a:ext cx="2924978" cy="831925"/>
          </a:xfrm>
        </p:spPr>
        <p:txBody>
          <a:bodyPr/>
          <a:lstStyle/>
          <a:p>
            <a:r>
              <a:rPr lang="en-US" dirty="0"/>
              <a:t>Suggestions</a:t>
            </a:r>
          </a:p>
        </p:txBody>
      </p:sp>
      <p:graphicFrame>
        <p:nvGraphicFramePr>
          <p:cNvPr id="4" name="Table 4">
            <a:extLst>
              <a:ext uri="{FF2B5EF4-FFF2-40B4-BE49-F238E27FC236}">
                <a16:creationId xmlns:a16="http://schemas.microsoft.com/office/drawing/2014/main" id="{558BF1BB-14EC-F99F-6CBB-C1833D43BA2A}"/>
              </a:ext>
            </a:extLst>
          </p:cNvPr>
          <p:cNvGraphicFramePr>
            <a:graphicFrameLocks noGrp="1"/>
          </p:cNvGraphicFramePr>
          <p:nvPr>
            <p:extLst>
              <p:ext uri="{D42A27DB-BD31-4B8C-83A1-F6EECF244321}">
                <p14:modId xmlns:p14="http://schemas.microsoft.com/office/powerpoint/2010/main" val="1175857435"/>
              </p:ext>
            </p:extLst>
          </p:nvPr>
        </p:nvGraphicFramePr>
        <p:xfrm>
          <a:off x="1827605" y="1677096"/>
          <a:ext cx="8128000" cy="4099761"/>
        </p:xfrm>
        <a:graphic>
          <a:graphicData uri="http://schemas.openxmlformats.org/drawingml/2006/table">
            <a:tbl>
              <a:tblPr firstRow="1" bandRow="1">
                <a:tableStyleId>{5C22544A-7EE6-4342-B048-85BDC9FD1C3A}</a:tableStyleId>
              </a:tblPr>
              <a:tblGrid>
                <a:gridCol w="8128000">
                  <a:extLst>
                    <a:ext uri="{9D8B030D-6E8A-4147-A177-3AD203B41FA5}">
                      <a16:colId xmlns:a16="http://schemas.microsoft.com/office/drawing/2014/main" val="3226964155"/>
                    </a:ext>
                  </a:extLst>
                </a:gridCol>
              </a:tblGrid>
              <a:tr h="4099761">
                <a:tc>
                  <a:txBody>
                    <a:bodyPr/>
                    <a:lstStyle/>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0" dirty="0">
                          <a:solidFill>
                            <a:schemeClr val="bg1"/>
                          </a:solidFill>
                          <a:latin typeface="Arial" panose="020B0604020202020204" pitchFamily="34" charset="0"/>
                          <a:cs typeface="Arial" panose="020B0604020202020204" pitchFamily="34" charset="0"/>
                        </a:rPr>
                        <a:t>P&amp;G should concentrate on environmentally friendly packaging, especially the lid because a single lid contributes significantly to atmospheric pollution. Plastic is used in even the thin layer that covers the bottle. </a:t>
                      </a:r>
                    </a:p>
                    <a:p>
                      <a:pPr marL="285750" indent="-285750">
                        <a:buFont typeface="Arial" panose="020B0604020202020204" pitchFamily="34" charset="0"/>
                        <a:buChar char="•"/>
                      </a:pPr>
                      <a:r>
                        <a:rPr lang="en-US" b="0" dirty="0" err="1">
                          <a:solidFill>
                            <a:schemeClr val="bg1"/>
                          </a:solidFill>
                          <a:latin typeface="Arial" panose="020B0604020202020204" pitchFamily="34" charset="0"/>
                          <a:cs typeface="Arial" panose="020B0604020202020204" pitchFamily="34" charset="0"/>
                        </a:rPr>
                        <a:t>Lenor's</a:t>
                      </a:r>
                      <a:r>
                        <a:rPr lang="en-US" b="0" dirty="0">
                          <a:solidFill>
                            <a:schemeClr val="bg1"/>
                          </a:solidFill>
                          <a:latin typeface="Arial" panose="020B0604020202020204" pitchFamily="34" charset="0"/>
                          <a:cs typeface="Arial" panose="020B0604020202020204" pitchFamily="34" charset="0"/>
                        </a:rPr>
                        <a:t> unstoppable </a:t>
                      </a:r>
                      <a:r>
                        <a:rPr lang="en-US" b="0" dirty="0" err="1">
                          <a:solidFill>
                            <a:schemeClr val="bg1"/>
                          </a:solidFill>
                          <a:latin typeface="Arial" panose="020B0604020202020204" pitchFamily="34" charset="0"/>
                          <a:cs typeface="Arial" panose="020B0604020202020204" pitchFamily="34" charset="0"/>
                        </a:rPr>
                        <a:t>indegrient</a:t>
                      </a:r>
                      <a:r>
                        <a:rPr lang="en-US" b="0" dirty="0">
                          <a:solidFill>
                            <a:schemeClr val="bg1"/>
                          </a:solidFill>
                          <a:latin typeface="Arial" panose="020B0604020202020204" pitchFamily="34" charset="0"/>
                          <a:cs typeface="Arial" panose="020B0604020202020204" pitchFamily="34" charset="0"/>
                        </a:rPr>
                        <a:t> contains chemicals, therefore they can use natural </a:t>
                      </a:r>
                      <a:r>
                        <a:rPr lang="en-US" b="0" dirty="0" err="1">
                          <a:solidFill>
                            <a:schemeClr val="bg1"/>
                          </a:solidFill>
                          <a:latin typeface="Arial" panose="020B0604020202020204" pitchFamily="34" charset="0"/>
                          <a:cs typeface="Arial" panose="020B0604020202020204" pitchFamily="34" charset="0"/>
                        </a:rPr>
                        <a:t>indegrient</a:t>
                      </a:r>
                      <a:r>
                        <a:rPr lang="en-US" b="0" dirty="0">
                          <a:solidFill>
                            <a:schemeClr val="bg1"/>
                          </a:solidFill>
                          <a:latin typeface="Arial" panose="020B0604020202020204" pitchFamily="34" charset="0"/>
                          <a:cs typeface="Arial" panose="020B0604020202020204" pitchFamily="34" charset="0"/>
                        </a:rPr>
                        <a:t> instead of chemicals to benefit society. </a:t>
                      </a:r>
                    </a:p>
                    <a:p>
                      <a:pPr marL="285750" indent="-285750">
                        <a:buFont typeface="Arial" panose="020B0604020202020204" pitchFamily="34" charset="0"/>
                        <a:buChar char="•"/>
                      </a:pPr>
                      <a:r>
                        <a:rPr lang="en-US" b="0" dirty="0">
                          <a:solidFill>
                            <a:schemeClr val="bg1"/>
                          </a:solidFill>
                          <a:latin typeface="Arial" panose="020B0604020202020204" pitchFamily="34" charset="0"/>
                          <a:cs typeface="Arial" panose="020B0604020202020204" pitchFamily="34" charset="0"/>
                        </a:rPr>
                        <a:t>P&amp;G should concentrate on branding for </a:t>
                      </a:r>
                      <a:r>
                        <a:rPr lang="en-US" b="0" dirty="0" err="1">
                          <a:solidFill>
                            <a:schemeClr val="bg1"/>
                          </a:solidFill>
                          <a:latin typeface="Arial" panose="020B0604020202020204" pitchFamily="34" charset="0"/>
                          <a:cs typeface="Arial" panose="020B0604020202020204" pitchFamily="34" charset="0"/>
                        </a:rPr>
                        <a:t>Lenor</a:t>
                      </a:r>
                      <a:r>
                        <a:rPr lang="en-US" b="0" dirty="0">
                          <a:solidFill>
                            <a:schemeClr val="bg1"/>
                          </a:solidFill>
                          <a:latin typeface="Arial" panose="020B0604020202020204" pitchFamily="34" charset="0"/>
                          <a:cs typeface="Arial" panose="020B0604020202020204" pitchFamily="34" charset="0"/>
                        </a:rPr>
                        <a:t> Unstoppables as many people are unaware of the product, which is the primary cause of the product's low sales. </a:t>
                      </a:r>
                    </a:p>
                    <a:p>
                      <a:pPr marL="285750" indent="-285750">
                        <a:buFont typeface="Arial" panose="020B0604020202020204" pitchFamily="34" charset="0"/>
                        <a:buChar char="•"/>
                      </a:pPr>
                      <a:r>
                        <a:rPr lang="en-US" b="0" dirty="0">
                          <a:solidFill>
                            <a:schemeClr val="bg1"/>
                          </a:solidFill>
                          <a:latin typeface="Arial" panose="020B0604020202020204" pitchFamily="34" charset="0"/>
                          <a:cs typeface="Arial" panose="020B0604020202020204" pitchFamily="34" charset="0"/>
                        </a:rPr>
                        <a:t>Future P&amp;G should concentrate on a product that combines a fragrance booster with a detergent so that everyone can pay attention to it.</a:t>
                      </a:r>
                    </a:p>
                  </a:txBody>
                  <a:tcPr/>
                </a:tc>
                <a:extLst>
                  <a:ext uri="{0D108BD9-81ED-4DB2-BD59-A6C34878D82A}">
                    <a16:rowId xmlns:a16="http://schemas.microsoft.com/office/drawing/2014/main" val="3740253304"/>
                  </a:ext>
                </a:extLst>
              </a:tr>
            </a:tbl>
          </a:graphicData>
        </a:graphic>
      </p:graphicFrame>
      <p:pic>
        <p:nvPicPr>
          <p:cNvPr id="5" name="Audio Recording 16-Dec-2022 at 11:05:35 AM">
            <a:hlinkClick r:id="" action="ppaction://media"/>
            <a:extLst>
              <a:ext uri="{FF2B5EF4-FFF2-40B4-BE49-F238E27FC236}">
                <a16:creationId xmlns:a16="http://schemas.microsoft.com/office/drawing/2014/main" id="{CB296E52-10E3-6C7E-8012-339C1674CF5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656945" y="6036334"/>
            <a:ext cx="812800" cy="812800"/>
          </a:xfrm>
          <a:prstGeom prst="rect">
            <a:avLst/>
          </a:prstGeom>
        </p:spPr>
      </p:pic>
    </p:spTree>
    <p:extLst>
      <p:ext uri="{BB962C8B-B14F-4D97-AF65-F5344CB8AC3E}">
        <p14:creationId xmlns:p14="http://schemas.microsoft.com/office/powerpoint/2010/main" val="357036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1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C5B1A0-3F95-BB19-2B64-341EFF891E54}"/>
              </a:ext>
            </a:extLst>
          </p:cNvPr>
          <p:cNvSpPr>
            <a:spLocks noGrp="1"/>
          </p:cNvSpPr>
          <p:nvPr>
            <p:ph type="title"/>
          </p:nvPr>
        </p:nvSpPr>
        <p:spPr>
          <a:xfrm>
            <a:off x="4612800" y="114931"/>
            <a:ext cx="2440883" cy="562984"/>
          </a:xfrm>
        </p:spPr>
        <p:txBody>
          <a:bodyPr>
            <a:normAutofit fontScale="90000"/>
          </a:bodyPr>
          <a:lstStyle/>
          <a:p>
            <a:r>
              <a:rPr lang="en-US" dirty="0" err="1"/>
              <a:t>rEFERENCES</a:t>
            </a:r>
            <a:endParaRPr lang="en-US" dirty="0"/>
          </a:p>
        </p:txBody>
      </p:sp>
      <p:graphicFrame>
        <p:nvGraphicFramePr>
          <p:cNvPr id="7" name="Table 7">
            <a:extLst>
              <a:ext uri="{FF2B5EF4-FFF2-40B4-BE49-F238E27FC236}">
                <a16:creationId xmlns:a16="http://schemas.microsoft.com/office/drawing/2014/main" id="{F07B5D72-0385-A1A2-B406-2845DD77BBED}"/>
              </a:ext>
            </a:extLst>
          </p:cNvPr>
          <p:cNvGraphicFramePr>
            <a:graphicFrameLocks noGrp="1"/>
          </p:cNvGraphicFramePr>
          <p:nvPr>
            <p:extLst>
              <p:ext uri="{D42A27DB-BD31-4B8C-83A1-F6EECF244321}">
                <p14:modId xmlns:p14="http://schemas.microsoft.com/office/powerpoint/2010/main" val="2263344595"/>
              </p:ext>
            </p:extLst>
          </p:nvPr>
        </p:nvGraphicFramePr>
        <p:xfrm>
          <a:off x="1019502" y="908853"/>
          <a:ext cx="9764111" cy="5516880"/>
        </p:xfrm>
        <a:graphic>
          <a:graphicData uri="http://schemas.openxmlformats.org/drawingml/2006/table">
            <a:tbl>
              <a:tblPr firstRow="1" bandRow="1">
                <a:tableStyleId>{5C22544A-7EE6-4342-B048-85BDC9FD1C3A}</a:tableStyleId>
              </a:tblPr>
              <a:tblGrid>
                <a:gridCol w="9764111">
                  <a:extLst>
                    <a:ext uri="{9D8B030D-6E8A-4147-A177-3AD203B41FA5}">
                      <a16:colId xmlns:a16="http://schemas.microsoft.com/office/drawing/2014/main" val="2457941577"/>
                    </a:ext>
                  </a:extLst>
                </a:gridCol>
              </a:tblGrid>
              <a:tr h="5271232">
                <a:tc>
                  <a:txBody>
                    <a:bodyPr/>
                    <a:lstStyle/>
                    <a:p>
                      <a:pPr marL="285750" indent="-285750">
                        <a:buFont typeface="Arial" panose="020B0604020202020204" pitchFamily="34" charset="0"/>
                        <a:buChar char="•"/>
                      </a:pP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Anon, (n.d.). Brand Equity – Split Second Research. [online] Available at: https://</a:t>
                      </a: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splitsecondresearch.co.uk</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/brand-equity/ [Accessed 16 Dec. 2022].</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Ashcroft, R.T. and </a:t>
                      </a: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Bevir</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M. (2017). Multiculturalism in contemporary Britain: policy, law and theory. Critical Review of International Social and Political Philosophy, [online] 21(1), pp.1–21. doi:10.1080/13698230.2017.1398443.</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Barbaro</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M., Johnson, M.S., </a:t>
                      </a: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Bonja</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R., Reid, W., Wood, C., Harper, S., </a:t>
                      </a: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Badejo</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A. and Lozano, M. (2022). The Rapid Downfall of Liz Truss. The New York Times. [online] 21 Oct.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2"/>
                        </a:rPr>
                        <a:t>https://www.nytimes.com/2022/10/21/podcasts/the-daily/liz-truss-resigns-conservative-party.html</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CFI team (2022). Threat of New Entrants. [online] Corporate Finance Institute.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3"/>
                        </a:rPr>
                        <a:t>https://corporatefinanceinstitute.com/resources/management/threat-of-new-entrants/</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CXL. (2019). 4 Product Pricing Strategies and Techniques. [online]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4"/>
                        </a:rPr>
                        <a:t>https://cxl.com/blog/product-pricing-strategies-and-techniques/</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Ismail, N. (2018). The biggest tech hubs in the UK — and which is right for your business?|The biggest tech hubs in the UK — and which is right for your business?|The biggest tech hubs in the UK — and which is right for your business? [online] Information Age. Available at: https://</a:t>
                      </a: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www.information-age.com</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/biggest-tech-hubs-uk-right-business-10575/.</a:t>
                      </a:r>
                      <a:r>
                        <a:rPr lang="en-IN" sz="1800" b="0" i="0" u="none" strike="noStrike" kern="1200" dirty="0">
                          <a:solidFill>
                            <a:schemeClr val="bg1"/>
                          </a:solidFill>
                          <a:effectLst/>
                          <a:latin typeface="Arial" panose="020B0604020202020204" pitchFamily="34" charset="0"/>
                          <a:ea typeface="+mn-ea"/>
                          <a:cs typeface="Arial" panose="020B0604020202020204" pitchFamily="34" charset="0"/>
                        </a:rPr>
                        <a:t>‌</a:t>
                      </a:r>
                      <a:endParaRPr lang="en-US" sz="1800" dirty="0">
                        <a:solidFill>
                          <a:schemeClr val="bg1"/>
                        </a:solidFill>
                        <a:latin typeface="Arial" panose="020B0604020202020204" pitchFamily="34" charset="0"/>
                        <a:cs typeface="Arial" panose="020B0604020202020204" pitchFamily="34" charset="0"/>
                      </a:endParaRPr>
                    </a:p>
                    <a:p>
                      <a:endParaRPr lang="en-US" dirty="0"/>
                    </a:p>
                  </a:txBody>
                  <a:tcPr>
                    <a:solidFill>
                      <a:schemeClr val="accent1">
                        <a:lumMod val="40000"/>
                        <a:lumOff val="60000"/>
                      </a:schemeClr>
                    </a:solidFill>
                  </a:tcPr>
                </a:tc>
                <a:extLst>
                  <a:ext uri="{0D108BD9-81ED-4DB2-BD59-A6C34878D82A}">
                    <a16:rowId xmlns:a16="http://schemas.microsoft.com/office/drawing/2014/main" val="3448044391"/>
                  </a:ext>
                </a:extLst>
              </a:tr>
            </a:tbl>
          </a:graphicData>
        </a:graphic>
      </p:graphicFrame>
    </p:spTree>
    <p:extLst>
      <p:ext uri="{BB962C8B-B14F-4D97-AF65-F5344CB8AC3E}">
        <p14:creationId xmlns:p14="http://schemas.microsoft.com/office/powerpoint/2010/main" val="32948020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DEC643-578E-25FC-5DD5-0A2FF2075B93}"/>
              </a:ext>
            </a:extLst>
          </p:cNvPr>
          <p:cNvSpPr>
            <a:spLocks noGrp="1"/>
          </p:cNvSpPr>
          <p:nvPr>
            <p:ph type="title"/>
          </p:nvPr>
        </p:nvSpPr>
        <p:spPr>
          <a:xfrm>
            <a:off x="4706527" y="68023"/>
            <a:ext cx="2778946" cy="662152"/>
          </a:xfrm>
        </p:spPr>
        <p:txBody>
          <a:bodyPr/>
          <a:lstStyle/>
          <a:p>
            <a:r>
              <a:rPr lang="en-US" dirty="0"/>
              <a:t>References</a:t>
            </a:r>
          </a:p>
        </p:txBody>
      </p:sp>
      <p:graphicFrame>
        <p:nvGraphicFramePr>
          <p:cNvPr id="4" name="Table 4">
            <a:extLst>
              <a:ext uri="{FF2B5EF4-FFF2-40B4-BE49-F238E27FC236}">
                <a16:creationId xmlns:a16="http://schemas.microsoft.com/office/drawing/2014/main" id="{239B9A52-C517-A701-7B14-25F5CE2F3D87}"/>
              </a:ext>
            </a:extLst>
          </p:cNvPr>
          <p:cNvGraphicFramePr>
            <a:graphicFrameLocks noGrp="1"/>
          </p:cNvGraphicFramePr>
          <p:nvPr>
            <p:extLst>
              <p:ext uri="{D42A27DB-BD31-4B8C-83A1-F6EECF244321}">
                <p14:modId xmlns:p14="http://schemas.microsoft.com/office/powerpoint/2010/main" val="575960694"/>
              </p:ext>
            </p:extLst>
          </p:nvPr>
        </p:nvGraphicFramePr>
        <p:xfrm>
          <a:off x="1114097" y="719665"/>
          <a:ext cx="9616965" cy="5481437"/>
        </p:xfrm>
        <a:graphic>
          <a:graphicData uri="http://schemas.openxmlformats.org/drawingml/2006/table">
            <a:tbl>
              <a:tblPr firstRow="1" bandRow="1">
                <a:tableStyleId>{5C22544A-7EE6-4342-B048-85BDC9FD1C3A}</a:tableStyleId>
              </a:tblPr>
              <a:tblGrid>
                <a:gridCol w="9616965">
                  <a:extLst>
                    <a:ext uri="{9D8B030D-6E8A-4147-A177-3AD203B41FA5}">
                      <a16:colId xmlns:a16="http://schemas.microsoft.com/office/drawing/2014/main" val="2709350562"/>
                    </a:ext>
                  </a:extLst>
                </a:gridCol>
              </a:tblGrid>
              <a:tr h="5481437">
                <a:tc>
                  <a:txBody>
                    <a:bodyPr/>
                    <a:lstStyle/>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Matthew </a:t>
                      </a: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Reymes</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Cole (2020). </a:t>
                      </a:r>
                      <a:r>
                        <a:rPr lang="en-IN" sz="1600" b="0" i="1" u="none" strike="noStrike" kern="1200" dirty="0">
                          <a:solidFill>
                            <a:schemeClr val="bg1"/>
                          </a:solidFill>
                          <a:effectLst/>
                          <a:latin typeface="Arial" panose="020B0604020202020204" pitchFamily="34" charset="0"/>
                          <a:ea typeface="+mn-ea"/>
                          <a:cs typeface="Arial" panose="020B0604020202020204" pitchFamily="34" charset="0"/>
                        </a:rPr>
                        <a:t>List of Employment Laws in the UK</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[online] Croner.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2"/>
                        </a:rPr>
                        <a:t>https://croner.co.uk/resources/employment-law/legislation-list/</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OECD (2022). </a:t>
                      </a:r>
                      <a:r>
                        <a:rPr lang="en-IN" sz="1600" b="0" i="1" u="none" strike="noStrike" kern="1200" dirty="0">
                          <a:solidFill>
                            <a:schemeClr val="bg1"/>
                          </a:solidFill>
                          <a:effectLst/>
                          <a:latin typeface="Arial" panose="020B0604020202020204" pitchFamily="34" charset="0"/>
                          <a:ea typeface="+mn-ea"/>
                          <a:cs typeface="Arial" panose="020B0604020202020204" pitchFamily="34" charset="0"/>
                        </a:rPr>
                        <a:t>United Kingdom Economic Snapshot - OECD</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[online] </a:t>
                      </a: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Oecd.org</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3"/>
                        </a:rPr>
                        <a:t>https://www.oecd.org/economy/united-kingdom-economic-snapshot/</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ResearchGate. (n.d.). </a:t>
                      </a:r>
                      <a:r>
                        <a:rPr lang="en-IN" sz="1600" b="0" i="1" u="none" strike="noStrike" kern="1200" dirty="0">
                          <a:solidFill>
                            <a:schemeClr val="bg1"/>
                          </a:solidFill>
                          <a:effectLst/>
                          <a:latin typeface="Arial" panose="020B0604020202020204" pitchFamily="34" charset="0"/>
                          <a:ea typeface="+mn-ea"/>
                          <a:cs typeface="Arial" panose="020B0604020202020204" pitchFamily="34" charset="0"/>
                        </a:rPr>
                        <a:t>(PDF) Political and Economic Impacts of Brexit on UK</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[online]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4"/>
                        </a:rPr>
                        <a:t>https://www.researchgate.net/publication/343051163_Political_and_Economic_Impacts_of_Brexit_on_UK</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Wordstream.com</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(2014). </a:t>
                      </a:r>
                      <a:r>
                        <a:rPr lang="en-IN" sz="1600" b="0" i="1" u="none" strike="noStrike" kern="1200" dirty="0">
                          <a:solidFill>
                            <a:schemeClr val="bg1"/>
                          </a:solidFill>
                          <a:effectLst/>
                          <a:latin typeface="Arial" panose="020B0604020202020204" pitchFamily="34" charset="0"/>
                          <a:ea typeface="+mn-ea"/>
                          <a:cs typeface="Arial" panose="020B0604020202020204" pitchFamily="34" charset="0"/>
                        </a:rPr>
                        <a:t>7 Niche Marketing Ideas for Specialized Businesses</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[online]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5"/>
                        </a:rPr>
                        <a:t>https://www.wordstream.com/blog/ws/2014/10/28/niche-marketing</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World Population Review (2020). </a:t>
                      </a:r>
                      <a:r>
                        <a:rPr lang="en-IN" sz="1600" b="0" i="1" u="none" strike="noStrike" kern="1200" dirty="0">
                          <a:solidFill>
                            <a:schemeClr val="bg1"/>
                          </a:solidFill>
                          <a:effectLst/>
                          <a:latin typeface="Arial" panose="020B0604020202020204" pitchFamily="34" charset="0"/>
                          <a:ea typeface="+mn-ea"/>
                          <a:cs typeface="Arial" panose="020B0604020202020204" pitchFamily="34" charset="0"/>
                        </a:rPr>
                        <a:t>Most Educated Countries 2020</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[online] </a:t>
                      </a: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worldpopulationreview.com</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6"/>
                        </a:rPr>
                        <a:t>https://worldpopulationreview.com/country-rankings/most-educated-countries</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Worldometers</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(2022). </a:t>
                      </a:r>
                      <a:r>
                        <a:rPr lang="en-IN" sz="1600" b="0" i="1" u="none" strike="noStrike" kern="1200" dirty="0">
                          <a:solidFill>
                            <a:schemeClr val="bg1"/>
                          </a:solidFill>
                          <a:effectLst/>
                          <a:latin typeface="Arial" panose="020B0604020202020204" pitchFamily="34" charset="0"/>
                          <a:ea typeface="+mn-ea"/>
                          <a:cs typeface="Arial" panose="020B0604020202020204" pitchFamily="34" charset="0"/>
                        </a:rPr>
                        <a:t>U.K. Population (2019) - </a:t>
                      </a:r>
                      <a:r>
                        <a:rPr lang="en-IN" sz="1600" b="0" i="1" u="none" strike="noStrike" kern="1200" dirty="0" err="1">
                          <a:solidFill>
                            <a:schemeClr val="bg1"/>
                          </a:solidFill>
                          <a:effectLst/>
                          <a:latin typeface="Arial" panose="020B0604020202020204" pitchFamily="34" charset="0"/>
                          <a:ea typeface="+mn-ea"/>
                          <a:cs typeface="Arial" panose="020B0604020202020204" pitchFamily="34" charset="0"/>
                        </a:rPr>
                        <a:t>Worldometers</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[online] </a:t>
                      </a: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Worldometers</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7"/>
                        </a:rPr>
                        <a:t>https://www.worldometers.info/world-population/uk-population/</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r>
                        <a:rPr lang="en-IN" sz="1800" b="0" i="0" u="none" strike="noStrike" kern="1200" dirty="0">
                          <a:solidFill>
                            <a:schemeClr val="lt1"/>
                          </a:solidFill>
                          <a:effectLst/>
                          <a:latin typeface="+mn-lt"/>
                          <a:ea typeface="+mn-ea"/>
                          <a:cs typeface="+mn-cs"/>
                        </a:rPr>
                        <a:t>‌</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endParaRPr lang="en-US" sz="1600" dirty="0">
                        <a:solidFill>
                          <a:schemeClr val="bg1"/>
                        </a:solidFill>
                        <a:latin typeface="Arial" panose="020B0604020202020204" pitchFamily="34" charset="0"/>
                        <a:cs typeface="Arial" panose="020B0604020202020204" pitchFamily="34" charset="0"/>
                      </a:endParaRPr>
                    </a:p>
                  </a:txBody>
                  <a:tcPr>
                    <a:solidFill>
                      <a:schemeClr val="accent1">
                        <a:lumMod val="40000"/>
                        <a:lumOff val="60000"/>
                      </a:schemeClr>
                    </a:solidFill>
                  </a:tcPr>
                </a:tc>
                <a:extLst>
                  <a:ext uri="{0D108BD9-81ED-4DB2-BD59-A6C34878D82A}">
                    <a16:rowId xmlns:a16="http://schemas.microsoft.com/office/drawing/2014/main" val="3798902544"/>
                  </a:ext>
                </a:extLst>
              </a:tr>
            </a:tbl>
          </a:graphicData>
        </a:graphic>
      </p:graphicFrame>
    </p:spTree>
    <p:extLst>
      <p:ext uri="{BB962C8B-B14F-4D97-AF65-F5344CB8AC3E}">
        <p14:creationId xmlns:p14="http://schemas.microsoft.com/office/powerpoint/2010/main" val="31641070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Table 10">
            <a:extLst>
              <a:ext uri="{FF2B5EF4-FFF2-40B4-BE49-F238E27FC236}">
                <a16:creationId xmlns:a16="http://schemas.microsoft.com/office/drawing/2014/main" id="{874B044A-60B6-3C13-04C0-4B1BFA4910C2}"/>
              </a:ext>
            </a:extLst>
          </p:cNvPr>
          <p:cNvGraphicFramePr>
            <a:graphicFrameLocks noGrp="1"/>
          </p:cNvGraphicFramePr>
          <p:nvPr>
            <p:extLst>
              <p:ext uri="{D42A27DB-BD31-4B8C-83A1-F6EECF244321}">
                <p14:modId xmlns:p14="http://schemas.microsoft.com/office/powerpoint/2010/main" val="275119960"/>
              </p:ext>
            </p:extLst>
          </p:nvPr>
        </p:nvGraphicFramePr>
        <p:xfrm>
          <a:off x="1061545" y="719666"/>
          <a:ext cx="9827171" cy="5733686"/>
        </p:xfrm>
        <a:graphic>
          <a:graphicData uri="http://schemas.openxmlformats.org/drawingml/2006/table">
            <a:tbl>
              <a:tblPr firstRow="1" bandRow="1">
                <a:tableStyleId>{5C22544A-7EE6-4342-B048-85BDC9FD1C3A}</a:tableStyleId>
              </a:tblPr>
              <a:tblGrid>
                <a:gridCol w="9827171">
                  <a:extLst>
                    <a:ext uri="{9D8B030D-6E8A-4147-A177-3AD203B41FA5}">
                      <a16:colId xmlns:a16="http://schemas.microsoft.com/office/drawing/2014/main" val="2918137846"/>
                    </a:ext>
                  </a:extLst>
                </a:gridCol>
              </a:tblGrid>
              <a:tr h="5733686">
                <a:tc>
                  <a:txBody>
                    <a:bodyPr/>
                    <a:lstStyle/>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Wright, M. (2020). </a:t>
                      </a:r>
                      <a:r>
                        <a:rPr lang="en-IN" sz="1600" b="0" i="1" u="none" strike="noStrike" kern="1200" dirty="0">
                          <a:solidFill>
                            <a:schemeClr val="bg1"/>
                          </a:solidFill>
                          <a:effectLst/>
                          <a:latin typeface="Arial" panose="020B0604020202020204" pitchFamily="34" charset="0"/>
                          <a:ea typeface="+mn-ea"/>
                          <a:cs typeface="Arial" panose="020B0604020202020204" pitchFamily="34" charset="0"/>
                        </a:rPr>
                        <a:t>The Complete Guide to STP Marketing: Segmentation, Targeting &amp; Positioning</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[online] </a:t>
                      </a: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Yieldify</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2"/>
                        </a:rPr>
                        <a:t>https://www.yieldify.com/blog/stp-marketing-model/</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Study.com</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(2022). [online]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3"/>
                        </a:rPr>
                        <a:t>https://study.com/learn/lesson/target-marketing-strategies-overview-examples.htML</a:t>
                      </a:r>
                      <a:r>
                        <a:rPr lang="en-IN" sz="1800" b="0" i="0" u="none" strike="noStrike" kern="1200" dirty="0">
                          <a:solidFill>
                            <a:schemeClr val="lt1"/>
                          </a:solidFill>
                          <a:effectLst/>
                          <a:latin typeface="+mn-lt"/>
                          <a:ea typeface="+mn-ea"/>
                          <a:cs typeface="+mn-cs"/>
                        </a:rPr>
                        <a:t>‌‌</a:t>
                      </a: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www.factmr.com</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(n.d.). </a:t>
                      </a: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Fact.MR</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 Laundry Scent Booster Market By Use Case (In-wash &amp; After-wash Laundry Scent Boosters), By Fragrance (Floral Laundry Scent Boosters, Fresh Laundry Scent Boosters, Apple Laundry Scent Boosters, Lavender Laundry Scent Boosters), By Form, By Packaging Type - Forecast 2021-2031. [online]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4"/>
                        </a:rPr>
                        <a:t>https://www.factmr.com/report/477/laundry-scent-booster-market</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pPr marL="285750" indent="-285750">
                        <a:buFont typeface="Arial" panose="020B0604020202020204" pitchFamily="34" charset="0"/>
                        <a:buChar char="•"/>
                      </a:pPr>
                      <a:endParaRPr lang="en-IN" sz="1600" b="0" i="0" u="none" strike="noStrike" kern="1200" dirty="0">
                        <a:solidFill>
                          <a:schemeClr val="bg1"/>
                        </a:solidFill>
                        <a:effectLst/>
                        <a:latin typeface="Arial" panose="020B0604020202020204" pitchFamily="34" charset="0"/>
                        <a:ea typeface="+mn-ea"/>
                        <a:cs typeface="Arial" panose="020B0604020202020204" pitchFamily="34" charset="0"/>
                      </a:endParaRPr>
                    </a:p>
                    <a:p>
                      <a:pPr marL="285750" indent="-285750">
                        <a:buFont typeface="Arial" panose="020B0604020202020204" pitchFamily="34" charset="0"/>
                        <a:buChar char="•"/>
                      </a:pPr>
                      <a:r>
                        <a:rPr lang="en-IN" sz="1600" b="0" i="0" u="none" strike="noStrike" kern="1200" dirty="0" err="1">
                          <a:solidFill>
                            <a:schemeClr val="bg1"/>
                          </a:solidFill>
                          <a:effectLst/>
                          <a:latin typeface="Arial" panose="020B0604020202020204" pitchFamily="34" charset="0"/>
                          <a:ea typeface="+mn-ea"/>
                          <a:cs typeface="Arial" panose="020B0604020202020204" pitchFamily="34" charset="0"/>
                        </a:rPr>
                        <a:t>www.pg.co.uk</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 (n.d.). P&amp;G purpose, values and principles. [online] Available at: </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hlinkClick r:id="rId5"/>
                        </a:rPr>
                        <a:t>https://www.pg.co.uk/policies-and-practices/purpose-values-and-principles/</a:t>
                      </a:r>
                      <a:r>
                        <a:rPr lang="en-IN" sz="1600" b="0" i="0" u="none" strike="noStrike" kern="1200" dirty="0">
                          <a:solidFill>
                            <a:schemeClr val="bg1"/>
                          </a:solidFill>
                          <a:effectLst/>
                          <a:latin typeface="Arial" panose="020B0604020202020204" pitchFamily="34" charset="0"/>
                          <a:ea typeface="+mn-ea"/>
                          <a:cs typeface="Arial" panose="020B0604020202020204" pitchFamily="34" charset="0"/>
                        </a:rPr>
                        <a:t>.</a:t>
                      </a:r>
                    </a:p>
                    <a:p>
                      <a:endParaRPr lang="en-IN" sz="1800" b="0" i="0" u="none" strike="noStrike" kern="1200" dirty="0">
                        <a:solidFill>
                          <a:schemeClr val="bg1"/>
                        </a:solidFill>
                        <a:effectLst/>
                        <a:latin typeface="Arial" panose="020B0604020202020204" pitchFamily="34" charset="0"/>
                        <a:ea typeface="+mn-ea"/>
                        <a:cs typeface="Arial" panose="020B0604020202020204" pitchFamily="34" charset="0"/>
                      </a:endParaRPr>
                    </a:p>
                    <a:p>
                      <a:endParaRPr lang="en-US" dirty="0"/>
                    </a:p>
                  </a:txBody>
                  <a:tcPr>
                    <a:solidFill>
                      <a:schemeClr val="accent1">
                        <a:lumMod val="40000"/>
                        <a:lumOff val="60000"/>
                      </a:schemeClr>
                    </a:solidFill>
                  </a:tcPr>
                </a:tc>
                <a:extLst>
                  <a:ext uri="{0D108BD9-81ED-4DB2-BD59-A6C34878D82A}">
                    <a16:rowId xmlns:a16="http://schemas.microsoft.com/office/drawing/2014/main" val="2230905230"/>
                  </a:ext>
                </a:extLst>
              </a:tr>
            </a:tbl>
          </a:graphicData>
        </a:graphic>
      </p:graphicFrame>
      <p:sp>
        <p:nvSpPr>
          <p:cNvPr id="11" name="TextBox 10">
            <a:extLst>
              <a:ext uri="{FF2B5EF4-FFF2-40B4-BE49-F238E27FC236}">
                <a16:creationId xmlns:a16="http://schemas.microsoft.com/office/drawing/2014/main" id="{4445ADD6-0382-6FB2-73FD-41D6AF378D8E}"/>
              </a:ext>
            </a:extLst>
          </p:cNvPr>
          <p:cNvSpPr txBox="1"/>
          <p:nvPr/>
        </p:nvSpPr>
        <p:spPr>
          <a:xfrm>
            <a:off x="4974695" y="94592"/>
            <a:ext cx="2600392" cy="584775"/>
          </a:xfrm>
          <a:prstGeom prst="rect">
            <a:avLst/>
          </a:prstGeom>
          <a:noFill/>
        </p:spPr>
        <p:txBody>
          <a:bodyPr wrap="none" rtlCol="0">
            <a:spAutoFit/>
          </a:bodyPr>
          <a:lstStyle/>
          <a:p>
            <a:r>
              <a:rPr lang="en-US" sz="3200" dirty="0">
                <a:solidFill>
                  <a:schemeClr val="accent1"/>
                </a:solidFill>
              </a:rPr>
              <a:t>REFERENCES</a:t>
            </a:r>
          </a:p>
        </p:txBody>
      </p:sp>
    </p:spTree>
    <p:extLst>
      <p:ext uri="{BB962C8B-B14F-4D97-AF65-F5344CB8AC3E}">
        <p14:creationId xmlns:p14="http://schemas.microsoft.com/office/powerpoint/2010/main" val="13176877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C9557-A81E-41DF-47A6-3D03082C9B94}"/>
              </a:ext>
            </a:extLst>
          </p:cNvPr>
          <p:cNvSpPr>
            <a:spLocks noGrp="1"/>
          </p:cNvSpPr>
          <p:nvPr>
            <p:ph type="title"/>
          </p:nvPr>
        </p:nvSpPr>
        <p:spPr>
          <a:xfrm>
            <a:off x="4267751" y="105726"/>
            <a:ext cx="3656498" cy="713591"/>
          </a:xfrm>
        </p:spPr>
        <p:txBody>
          <a:bodyPr/>
          <a:lstStyle/>
          <a:p>
            <a:r>
              <a:rPr lang="en-US" b="1" dirty="0"/>
              <a:t>Company BRIEF</a:t>
            </a:r>
          </a:p>
        </p:txBody>
      </p:sp>
      <p:sp>
        <p:nvSpPr>
          <p:cNvPr id="11" name="TextBox 10">
            <a:extLst>
              <a:ext uri="{FF2B5EF4-FFF2-40B4-BE49-F238E27FC236}">
                <a16:creationId xmlns:a16="http://schemas.microsoft.com/office/drawing/2014/main" id="{8D904FF0-4DA7-0178-8E15-BDFB08E4129F}"/>
              </a:ext>
            </a:extLst>
          </p:cNvPr>
          <p:cNvSpPr txBox="1"/>
          <p:nvPr/>
        </p:nvSpPr>
        <p:spPr>
          <a:xfrm>
            <a:off x="1342275" y="3114649"/>
            <a:ext cx="3069478" cy="461665"/>
          </a:xfrm>
          <a:prstGeom prst="rect">
            <a:avLst/>
          </a:prstGeom>
          <a:noFill/>
        </p:spPr>
        <p:txBody>
          <a:bodyPr wrap="square" rtlCol="0">
            <a:spAutoFit/>
          </a:bodyPr>
          <a:lstStyle/>
          <a:p>
            <a:pPr algn="l"/>
            <a:r>
              <a:rPr lang="en-IN" b="1" dirty="0">
                <a:latin typeface="Calibri" panose="020F0502020204030204" pitchFamily="34" charset="0"/>
                <a:cs typeface="Calibri" panose="020F0502020204030204" pitchFamily="34" charset="0"/>
              </a:rPr>
              <a:t>             </a:t>
            </a:r>
            <a:r>
              <a:rPr lang="en-IN" sz="2400" b="1" dirty="0">
                <a:solidFill>
                  <a:schemeClr val="accent1">
                    <a:lumMod val="60000"/>
                    <a:lumOff val="40000"/>
                  </a:schemeClr>
                </a:solidFill>
                <a:latin typeface="Calibri" panose="020F0502020204030204" pitchFamily="34" charset="0"/>
                <a:cs typeface="Calibri" panose="020F0502020204030204" pitchFamily="34" charset="0"/>
              </a:rPr>
              <a:t>OBJECTIVE</a:t>
            </a:r>
            <a:endParaRPr lang="en-IN" sz="2400" b="1" i="0" u="none" strike="noStrike" dirty="0">
              <a:solidFill>
                <a:schemeClr val="accent1">
                  <a:lumMod val="60000"/>
                  <a:lumOff val="40000"/>
                </a:schemeClr>
              </a:solidFill>
              <a:effectLst/>
              <a:latin typeface="Calibri" panose="020F0502020204030204" pitchFamily="34" charset="0"/>
              <a:cs typeface="Calibri" panose="020F0502020204030204" pitchFamily="34" charset="0"/>
            </a:endParaRPr>
          </a:p>
        </p:txBody>
      </p:sp>
      <p:sp>
        <p:nvSpPr>
          <p:cNvPr id="6" name="Folded Corner 5">
            <a:extLst>
              <a:ext uri="{FF2B5EF4-FFF2-40B4-BE49-F238E27FC236}">
                <a16:creationId xmlns:a16="http://schemas.microsoft.com/office/drawing/2014/main" id="{60BB0516-5D18-0B7E-29C1-D68E557CFF2F}"/>
              </a:ext>
            </a:extLst>
          </p:cNvPr>
          <p:cNvSpPr/>
          <p:nvPr/>
        </p:nvSpPr>
        <p:spPr>
          <a:xfrm>
            <a:off x="1444658" y="993817"/>
            <a:ext cx="9703361" cy="1911102"/>
          </a:xfrm>
          <a:prstGeom prst="foldedCorner">
            <a:avLst>
              <a:gd name="adj" fmla="val 15672"/>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b="0" i="0" u="none" strike="noStrike" dirty="0">
                <a:solidFill>
                  <a:schemeClr val="bg1"/>
                </a:solidFill>
                <a:effectLst/>
                <a:latin typeface="Calibri" panose="020F0502020204030204" pitchFamily="34" charset="0"/>
                <a:cs typeface="Calibri" panose="020F0502020204030204" pitchFamily="34" charset="0"/>
              </a:rPr>
              <a:t>P&amp;G was founded over 180 years ago as a simple soap and candle company. Today, </a:t>
            </a:r>
            <a:r>
              <a:rPr lang="en-IN" sz="1400" dirty="0">
                <a:solidFill>
                  <a:schemeClr val="bg1"/>
                </a:solidFill>
                <a:latin typeface="Calibri" panose="020F0502020204030204" pitchFamily="34" charset="0"/>
                <a:cs typeface="Calibri" panose="020F0502020204030204" pitchFamily="34" charset="0"/>
              </a:rPr>
              <a:t>it is </a:t>
            </a:r>
            <a:r>
              <a:rPr lang="en-IN" sz="1400" b="0" i="0" u="none" strike="noStrike" dirty="0">
                <a:solidFill>
                  <a:schemeClr val="bg1"/>
                </a:solidFill>
                <a:effectLst/>
                <a:latin typeface="Calibri" panose="020F0502020204030204" pitchFamily="34" charset="0"/>
                <a:cs typeface="Calibri" panose="020F0502020204030204" pitchFamily="34" charset="0"/>
              </a:rPr>
              <a:t>the world’s largest consumer goods company and home to iconic, trusted brands that make life a little bit easier in small but meaningful ways. We’ve spanned three centuries thanks to three simple ideas: </a:t>
            </a:r>
            <a:r>
              <a:rPr lang="en-IN" sz="1400" b="0" i="0" u="none" strike="noStrike" dirty="0">
                <a:solidFill>
                  <a:schemeClr val="bg1"/>
                </a:solidFill>
                <a:effectLst/>
                <a:latin typeface="Calibri" panose="020F0502020204030204" pitchFamily="34" charset="0"/>
                <a:cs typeface="Calibri" panose="020F0502020204030204" pitchFamily="34" charset="0"/>
                <a:hlinkClick r:id="rId4">
                  <a:extLst>
                    <a:ext uri="{A12FA001-AC4F-418D-AE19-62706E023703}">
                      <ahyp:hlinkClr xmlns:ahyp="http://schemas.microsoft.com/office/drawing/2018/hyperlinkcolor" val="tx"/>
                    </a:ext>
                  </a:extLst>
                </a:hlinkClick>
              </a:rPr>
              <a:t>leadership</a:t>
            </a:r>
            <a:r>
              <a:rPr lang="en-IN" sz="1400" b="0" i="0" u="none" strike="noStrike" dirty="0">
                <a:solidFill>
                  <a:schemeClr val="bg1"/>
                </a:solidFill>
                <a:effectLst/>
                <a:latin typeface="Calibri" panose="020F0502020204030204" pitchFamily="34" charset="0"/>
                <a:cs typeface="Calibri" panose="020F0502020204030204" pitchFamily="34" charset="0"/>
              </a:rPr>
              <a:t>, innovation and </a:t>
            </a:r>
            <a:r>
              <a:rPr lang="en-IN" sz="1400" b="0" i="0" u="none" strike="noStrike" dirty="0">
                <a:solidFill>
                  <a:schemeClr val="bg1"/>
                </a:solidFill>
                <a:effectLst/>
                <a:latin typeface="Calibri" panose="020F0502020204030204" pitchFamily="34" charset="0"/>
                <a:cs typeface="Calibri" panose="020F0502020204030204" pitchFamily="34" charset="0"/>
                <a:hlinkClick r:id="rId5">
                  <a:extLst>
                    <a:ext uri="{A12FA001-AC4F-418D-AE19-62706E023703}">
                      <ahyp:hlinkClr xmlns:ahyp="http://schemas.microsoft.com/office/drawing/2018/hyperlinkcolor" val="tx"/>
                    </a:ext>
                  </a:extLst>
                </a:hlinkClick>
              </a:rPr>
              <a:t>citizenship</a:t>
            </a:r>
            <a:r>
              <a:rPr lang="en-IN" sz="1400" b="0" i="0" u="none" strike="noStrike" dirty="0">
                <a:solidFill>
                  <a:schemeClr val="bg1"/>
                </a:solidFill>
                <a:effectLst/>
                <a:latin typeface="Calibri" panose="020F0502020204030204" pitchFamily="34" charset="0"/>
                <a:cs typeface="Calibri" panose="020F0502020204030204" pitchFamily="34" charset="0"/>
              </a:rPr>
              <a:t>.</a:t>
            </a:r>
          </a:p>
          <a:p>
            <a:pPr algn="ctr"/>
            <a:endParaRPr lang="en-US" dirty="0"/>
          </a:p>
        </p:txBody>
      </p:sp>
      <p:sp>
        <p:nvSpPr>
          <p:cNvPr id="9" name="Folded Corner 8">
            <a:extLst>
              <a:ext uri="{FF2B5EF4-FFF2-40B4-BE49-F238E27FC236}">
                <a16:creationId xmlns:a16="http://schemas.microsoft.com/office/drawing/2014/main" id="{0692CEE6-8110-493E-8E8D-3E420B966461}"/>
              </a:ext>
            </a:extLst>
          </p:cNvPr>
          <p:cNvSpPr/>
          <p:nvPr/>
        </p:nvSpPr>
        <p:spPr>
          <a:xfrm>
            <a:off x="154800" y="3751018"/>
            <a:ext cx="5444429" cy="2784764"/>
          </a:xfrm>
          <a:prstGeom prst="foldedCorner">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IN" sz="1400" dirty="0">
                <a:solidFill>
                  <a:schemeClr val="bg1"/>
                </a:solidFill>
                <a:latin typeface="Calibri" panose="020F0502020204030204" pitchFamily="34" charset="0"/>
                <a:cs typeface="Calibri" panose="020F0502020204030204" pitchFamily="34" charset="0"/>
              </a:rPr>
              <a:t>We </a:t>
            </a:r>
            <a:r>
              <a:rPr lang="en-IN" sz="1400" b="0" i="0" u="none" strike="noStrike" dirty="0">
                <a:solidFill>
                  <a:schemeClr val="bg1"/>
                </a:solidFill>
                <a:effectLst/>
                <a:latin typeface="Calibri" panose="020F0502020204030204" pitchFamily="34" charset="0"/>
                <a:cs typeface="Calibri" panose="020F0502020204030204" pitchFamily="34" charset="0"/>
              </a:rPr>
              <a:t>will provide branded products and services of superior quality and value that improve the lives of the world’s consumers, now and for generations to come. As a result, consumers will reward us with leadership sales, profit and value creation, allowing our people, our shareholders and the communities in which we live and work to prosper.</a:t>
            </a:r>
          </a:p>
        </p:txBody>
      </p:sp>
      <p:sp>
        <p:nvSpPr>
          <p:cNvPr id="12" name="Folded Corner 11">
            <a:extLst>
              <a:ext uri="{FF2B5EF4-FFF2-40B4-BE49-F238E27FC236}">
                <a16:creationId xmlns:a16="http://schemas.microsoft.com/office/drawing/2014/main" id="{BE526EF9-119E-7B94-3270-2683888CD529}"/>
              </a:ext>
            </a:extLst>
          </p:cNvPr>
          <p:cNvSpPr/>
          <p:nvPr/>
        </p:nvSpPr>
        <p:spPr>
          <a:xfrm>
            <a:off x="6511635" y="3751018"/>
            <a:ext cx="5444429" cy="2784764"/>
          </a:xfrm>
          <a:prstGeom prst="foldedCorner">
            <a:avLst>
              <a:gd name="adj" fmla="val 16667"/>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07000"/>
              </a:lnSpc>
              <a:spcBef>
                <a:spcPts val="200"/>
              </a:spcBef>
            </a:pPr>
            <a:endParaRPr lang="en-IN" sz="1600" b="1"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endParaRPr>
          </a:p>
          <a:p>
            <a:pPr>
              <a:lnSpc>
                <a:spcPct val="107000"/>
              </a:lnSpc>
              <a:spcAft>
                <a:spcPts val="800"/>
              </a:spcAft>
            </a:pPr>
            <a:r>
              <a:rPr lang="en-US" sz="1400" dirty="0" err="1">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Lenor</a:t>
            </a:r>
            <a:r>
              <a:rPr lang="en-US" sz="14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 Unstoppables is an in-wash </a:t>
            </a:r>
            <a:r>
              <a:rPr lang="en-US" sz="1400" dirty="0">
                <a:solidFill>
                  <a:schemeClr val="bg1"/>
                </a:solidFill>
                <a:latin typeface="Calibri" panose="020F0502020204030204" pitchFamily="34" charset="0"/>
                <a:ea typeface="Times New Roman" panose="02020603050405020304" pitchFamily="18" charset="0"/>
                <a:cs typeface="Calibri" panose="020F0502020204030204" pitchFamily="34" charset="0"/>
              </a:rPr>
              <a:t>scent booster </a:t>
            </a:r>
            <a:r>
              <a:rPr lang="en-US" sz="14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that continues to work even after the current freshness wears off, giving you up to 12 weeks of extended freshness (in storage). Before the wash, the product is added straight into the washing drum. The benefit of the product is long-lasting freshness; it has no cleansing or softening properties. </a:t>
            </a:r>
          </a:p>
          <a:p>
            <a:pPr>
              <a:lnSpc>
                <a:spcPct val="107000"/>
              </a:lnSpc>
              <a:spcAft>
                <a:spcPts val="800"/>
              </a:spcAft>
            </a:pPr>
            <a:r>
              <a:rPr lang="en-US" sz="14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rPr>
              <a:t>The product is available in 5 different scent variations and 4 different pack sizes (140g, 210g, 285g, and 570g).</a:t>
            </a:r>
            <a:endParaRPr lang="en-IN" sz="1400" dirty="0">
              <a:solidFill>
                <a:schemeClr val="bg1"/>
              </a:solidFill>
              <a:effectLst/>
              <a:latin typeface="Calibri" panose="020F0502020204030204" pitchFamily="34" charset="0"/>
              <a:ea typeface="Times New Roman" panose="02020603050405020304" pitchFamily="18" charset="0"/>
              <a:cs typeface="Calibri" panose="020F0502020204030204" pitchFamily="34" charset="0"/>
            </a:endParaRPr>
          </a:p>
          <a:p>
            <a:pPr algn="ctr"/>
            <a:r>
              <a:rPr lang="en-IN" sz="1400" b="0" i="0" u="none" strike="noStrike" dirty="0">
                <a:solidFill>
                  <a:schemeClr val="bg1"/>
                </a:solidFill>
                <a:effectLst/>
                <a:latin typeface="Calibri" panose="020F0502020204030204" pitchFamily="34" charset="0"/>
                <a:cs typeface="Calibri" panose="020F0502020204030204" pitchFamily="34" charset="0"/>
              </a:rPr>
              <a:t>.</a:t>
            </a:r>
          </a:p>
        </p:txBody>
      </p:sp>
      <p:sp>
        <p:nvSpPr>
          <p:cNvPr id="14" name="TextBox 13">
            <a:extLst>
              <a:ext uri="{FF2B5EF4-FFF2-40B4-BE49-F238E27FC236}">
                <a16:creationId xmlns:a16="http://schemas.microsoft.com/office/drawing/2014/main" id="{BCD9F161-B311-F8A1-AEE6-4F8E8B1CEE46}"/>
              </a:ext>
            </a:extLst>
          </p:cNvPr>
          <p:cNvSpPr txBox="1"/>
          <p:nvPr/>
        </p:nvSpPr>
        <p:spPr>
          <a:xfrm>
            <a:off x="7780247" y="3110481"/>
            <a:ext cx="2907206" cy="470000"/>
          </a:xfrm>
          <a:prstGeom prst="rect">
            <a:avLst/>
          </a:prstGeom>
          <a:noFill/>
        </p:spPr>
        <p:txBody>
          <a:bodyPr wrap="none" rtlCol="0">
            <a:spAutoFit/>
          </a:bodyPr>
          <a:lstStyle/>
          <a:p>
            <a:pPr>
              <a:lnSpc>
                <a:spcPct val="107000"/>
              </a:lnSpc>
              <a:spcBef>
                <a:spcPts val="200"/>
              </a:spcBef>
            </a:pPr>
            <a:r>
              <a:rPr lang="en-US" sz="2400" b="1" dirty="0">
                <a:solidFill>
                  <a:schemeClr val="accent1">
                    <a:lumMod val="60000"/>
                    <a:lumOff val="40000"/>
                  </a:schemeClr>
                </a:solidFill>
                <a:effectLst/>
                <a:latin typeface="Calibri" panose="020F0502020204030204" pitchFamily="34" charset="0"/>
                <a:ea typeface="Times New Roman" panose="02020603050405020304" pitchFamily="18" charset="0"/>
                <a:cs typeface="Calibri" panose="020F0502020204030204" pitchFamily="34" charset="0"/>
              </a:rPr>
              <a:t>PRODUCT OVERVIEW</a:t>
            </a:r>
            <a:endParaRPr lang="en-IN" sz="2400" b="1" dirty="0">
              <a:solidFill>
                <a:schemeClr val="accent1">
                  <a:lumMod val="60000"/>
                  <a:lumOff val="40000"/>
                </a:schemeClr>
              </a:solidFill>
              <a:effectLst/>
              <a:latin typeface="Calibri" panose="020F0502020204030204" pitchFamily="34" charset="0"/>
              <a:ea typeface="Times New Roman" panose="02020603050405020304" pitchFamily="18" charset="0"/>
              <a:cs typeface="Calibri" panose="020F0502020204030204" pitchFamily="34" charset="0"/>
            </a:endParaRPr>
          </a:p>
        </p:txBody>
      </p:sp>
      <p:pic>
        <p:nvPicPr>
          <p:cNvPr id="16" name="Graphic 15">
            <a:extLst>
              <a:ext uri="{FF2B5EF4-FFF2-40B4-BE49-F238E27FC236}">
                <a16:creationId xmlns:a16="http://schemas.microsoft.com/office/drawing/2014/main" id="{B1FEA042-A4D7-9192-7624-1637B226A3EC}"/>
              </a:ext>
            </a:extLst>
          </p:cNvPr>
          <p:cNvPicPr>
            <a:picLocks noChangeAspect="1"/>
          </p:cNvPicPr>
          <p:nvPr/>
        </p:nvPicPr>
        <p:blipFill>
          <a:blip r:embed="rId6">
            <a:extLst>
              <a:ext uri="{96DAC541-7B7A-43D3-8B79-37D633B846F1}">
                <asvg:svgBlip xmlns:asvg="http://schemas.microsoft.com/office/drawing/2016/SVG/main" r:embed="rId7"/>
              </a:ext>
            </a:extLst>
          </a:blip>
          <a:stretch>
            <a:fillRect/>
          </a:stretch>
        </p:blipFill>
        <p:spPr>
          <a:xfrm>
            <a:off x="5531813" y="2019407"/>
            <a:ext cx="1128374" cy="1095242"/>
          </a:xfrm>
          <a:prstGeom prst="rect">
            <a:avLst/>
          </a:prstGeom>
        </p:spPr>
      </p:pic>
      <p:pic>
        <p:nvPicPr>
          <p:cNvPr id="5" name="Audio Recording 16-Dec-2022 at 10:41:00 AM">
            <a:hlinkClick r:id="" action="ppaction://media"/>
            <a:extLst>
              <a:ext uri="{FF2B5EF4-FFF2-40B4-BE49-F238E27FC236}">
                <a16:creationId xmlns:a16="http://schemas.microsoft.com/office/drawing/2014/main" id="{74AB4E20-047C-619D-DCF5-4EEB6F5B538D}"/>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5680366" y="5864183"/>
            <a:ext cx="812800" cy="812800"/>
          </a:xfrm>
          <a:prstGeom prst="rect">
            <a:avLst/>
          </a:prstGeom>
        </p:spPr>
      </p:pic>
    </p:spTree>
    <p:extLst>
      <p:ext uri="{BB962C8B-B14F-4D97-AF65-F5344CB8AC3E}">
        <p14:creationId xmlns:p14="http://schemas.microsoft.com/office/powerpoint/2010/main" val="3472918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456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24B3AB-2A5A-224C-0792-41182F529362}"/>
              </a:ext>
            </a:extLst>
          </p:cNvPr>
          <p:cNvSpPr>
            <a:spLocks noGrp="1"/>
          </p:cNvSpPr>
          <p:nvPr>
            <p:ph type="title"/>
          </p:nvPr>
        </p:nvSpPr>
        <p:spPr>
          <a:xfrm>
            <a:off x="1737158" y="318656"/>
            <a:ext cx="9905998" cy="623454"/>
          </a:xfrm>
        </p:spPr>
        <p:txBody>
          <a:bodyPr/>
          <a:lstStyle/>
          <a:p>
            <a:r>
              <a:rPr lang="en-IN" dirty="0"/>
              <a:t>                      </a:t>
            </a:r>
            <a:r>
              <a:rPr lang="en-IN" b="1" dirty="0"/>
              <a:t>PESTLE Analysis</a:t>
            </a:r>
            <a:endParaRPr lang="en-US" b="1" dirty="0"/>
          </a:p>
        </p:txBody>
      </p:sp>
      <p:graphicFrame>
        <p:nvGraphicFramePr>
          <p:cNvPr id="8" name="Table 8">
            <a:extLst>
              <a:ext uri="{FF2B5EF4-FFF2-40B4-BE49-F238E27FC236}">
                <a16:creationId xmlns:a16="http://schemas.microsoft.com/office/drawing/2014/main" id="{00753E23-6852-B04F-0A35-F813AFAFA8D6}"/>
              </a:ext>
            </a:extLst>
          </p:cNvPr>
          <p:cNvGraphicFramePr>
            <a:graphicFrameLocks noGrp="1"/>
          </p:cNvGraphicFramePr>
          <p:nvPr>
            <p:extLst>
              <p:ext uri="{D42A27DB-BD31-4B8C-83A1-F6EECF244321}">
                <p14:modId xmlns:p14="http://schemas.microsoft.com/office/powerpoint/2010/main" val="3791304742"/>
              </p:ext>
            </p:extLst>
          </p:nvPr>
        </p:nvGraphicFramePr>
        <p:xfrm>
          <a:off x="1482436" y="1108365"/>
          <a:ext cx="10390909" cy="5141828"/>
        </p:xfrm>
        <a:graphic>
          <a:graphicData uri="http://schemas.openxmlformats.org/drawingml/2006/table">
            <a:tbl>
              <a:tblPr firstRow="1" bandRow="1">
                <a:tableStyleId>{5C22544A-7EE6-4342-B048-85BDC9FD1C3A}</a:tableStyleId>
              </a:tblPr>
              <a:tblGrid>
                <a:gridCol w="1497432">
                  <a:extLst>
                    <a:ext uri="{9D8B030D-6E8A-4147-A177-3AD203B41FA5}">
                      <a16:colId xmlns:a16="http://schemas.microsoft.com/office/drawing/2014/main" val="1683847871"/>
                    </a:ext>
                  </a:extLst>
                </a:gridCol>
                <a:gridCol w="1850316">
                  <a:extLst>
                    <a:ext uri="{9D8B030D-6E8A-4147-A177-3AD203B41FA5}">
                      <a16:colId xmlns:a16="http://schemas.microsoft.com/office/drawing/2014/main" val="3026650849"/>
                    </a:ext>
                  </a:extLst>
                </a:gridCol>
                <a:gridCol w="1807284">
                  <a:extLst>
                    <a:ext uri="{9D8B030D-6E8A-4147-A177-3AD203B41FA5}">
                      <a16:colId xmlns:a16="http://schemas.microsoft.com/office/drawing/2014/main" val="3513054613"/>
                    </a:ext>
                  </a:extLst>
                </a:gridCol>
                <a:gridCol w="1925619">
                  <a:extLst>
                    <a:ext uri="{9D8B030D-6E8A-4147-A177-3AD203B41FA5}">
                      <a16:colId xmlns:a16="http://schemas.microsoft.com/office/drawing/2014/main" val="3115839737"/>
                    </a:ext>
                  </a:extLst>
                </a:gridCol>
                <a:gridCol w="1333948">
                  <a:extLst>
                    <a:ext uri="{9D8B030D-6E8A-4147-A177-3AD203B41FA5}">
                      <a16:colId xmlns:a16="http://schemas.microsoft.com/office/drawing/2014/main" val="3323465333"/>
                    </a:ext>
                  </a:extLst>
                </a:gridCol>
                <a:gridCol w="1976310">
                  <a:extLst>
                    <a:ext uri="{9D8B030D-6E8A-4147-A177-3AD203B41FA5}">
                      <a16:colId xmlns:a16="http://schemas.microsoft.com/office/drawing/2014/main" val="1395291589"/>
                    </a:ext>
                  </a:extLst>
                </a:gridCol>
              </a:tblGrid>
              <a:tr h="1078701">
                <a:tc>
                  <a:txBody>
                    <a:bodyPr/>
                    <a:lstStyle/>
                    <a:p>
                      <a:r>
                        <a:rPr lang="en-US" sz="2800" dirty="0"/>
                        <a:t>       P</a:t>
                      </a:r>
                    </a:p>
                    <a:p>
                      <a:r>
                        <a:rPr lang="en-US" sz="2000" dirty="0"/>
                        <a:t>    Political</a:t>
                      </a:r>
                    </a:p>
                  </a:txBody>
                  <a:tcPr/>
                </a:tc>
                <a:tc>
                  <a:txBody>
                    <a:bodyPr/>
                    <a:lstStyle/>
                    <a:p>
                      <a:r>
                        <a:rPr lang="en-US" sz="2800" dirty="0"/>
                        <a:t>        E</a:t>
                      </a:r>
                    </a:p>
                    <a:p>
                      <a:r>
                        <a:rPr lang="en-US" sz="2000" dirty="0"/>
                        <a:t>  Economical</a:t>
                      </a:r>
                    </a:p>
                    <a:p>
                      <a:r>
                        <a:rPr lang="en-US" sz="2000" dirty="0"/>
                        <a:t>      </a:t>
                      </a:r>
                    </a:p>
                  </a:txBody>
                  <a:tcPr/>
                </a:tc>
                <a:tc>
                  <a:txBody>
                    <a:bodyPr/>
                    <a:lstStyle/>
                    <a:p>
                      <a:r>
                        <a:rPr lang="en-US" sz="2800" dirty="0"/>
                        <a:t>      S</a:t>
                      </a:r>
                    </a:p>
                    <a:p>
                      <a:r>
                        <a:rPr lang="en-US" sz="2000" dirty="0"/>
                        <a:t> Sociological</a:t>
                      </a:r>
                    </a:p>
                  </a:txBody>
                  <a:tcPr/>
                </a:tc>
                <a:tc>
                  <a:txBody>
                    <a:bodyPr/>
                    <a:lstStyle/>
                    <a:p>
                      <a:r>
                        <a:rPr lang="en-US" sz="2800" dirty="0"/>
                        <a:t>       T</a:t>
                      </a:r>
                    </a:p>
                    <a:p>
                      <a:r>
                        <a:rPr lang="en-US" sz="2000" dirty="0"/>
                        <a:t>Technological</a:t>
                      </a:r>
                    </a:p>
                    <a:p>
                      <a:r>
                        <a:rPr lang="en-US" sz="2000" dirty="0"/>
                        <a:t>      </a:t>
                      </a:r>
                    </a:p>
                  </a:txBody>
                  <a:tcPr/>
                </a:tc>
                <a:tc>
                  <a:txBody>
                    <a:bodyPr/>
                    <a:lstStyle/>
                    <a:p>
                      <a:r>
                        <a:rPr lang="en-US" sz="2800" dirty="0"/>
                        <a:t>     L</a:t>
                      </a:r>
                    </a:p>
                    <a:p>
                      <a:r>
                        <a:rPr lang="en-US" sz="2000" dirty="0"/>
                        <a:t>    Legal</a:t>
                      </a:r>
                    </a:p>
                  </a:txBody>
                  <a:tcPr/>
                </a:tc>
                <a:tc>
                  <a:txBody>
                    <a:bodyPr/>
                    <a:lstStyle/>
                    <a:p>
                      <a:r>
                        <a:rPr lang="en-US" sz="2800" dirty="0"/>
                        <a:t>       E</a:t>
                      </a:r>
                    </a:p>
                    <a:p>
                      <a:r>
                        <a:rPr lang="en-US" sz="2000" dirty="0"/>
                        <a:t>Environmental</a:t>
                      </a:r>
                    </a:p>
                  </a:txBody>
                  <a:tcPr/>
                </a:tc>
                <a:extLst>
                  <a:ext uri="{0D108BD9-81ED-4DB2-BD59-A6C34878D82A}">
                    <a16:rowId xmlns:a16="http://schemas.microsoft.com/office/drawing/2014/main" val="2201722008"/>
                  </a:ext>
                </a:extLst>
              </a:tr>
              <a:tr h="2658320">
                <a:tc>
                  <a:txBody>
                    <a:bodyPr/>
                    <a:lstStyle/>
                    <a:p>
                      <a:r>
                        <a:rPr lang="en-US" sz="1100" b="1" dirty="0">
                          <a:latin typeface="Calibri" panose="020F0502020204030204" pitchFamily="34" charset="0"/>
                          <a:cs typeface="Calibri" panose="020F0502020204030204" pitchFamily="34" charset="0"/>
                        </a:rPr>
                        <a:t>Political </a:t>
                      </a:r>
                      <a:r>
                        <a:rPr lang="en-US" sz="1100" b="1" dirty="0" err="1">
                          <a:latin typeface="Calibri" panose="020F0502020204030204" pitchFamily="34" charset="0"/>
                          <a:cs typeface="Calibri" panose="020F0502020204030204" pitchFamily="34" charset="0"/>
                        </a:rPr>
                        <a:t>Unstability</a:t>
                      </a:r>
                      <a:r>
                        <a:rPr lang="en-US" sz="1100" b="1" dirty="0">
                          <a:latin typeface="Calibri" panose="020F0502020204030204" pitchFamily="34" charset="0"/>
                          <a:cs typeface="Calibri" panose="020F0502020204030204" pitchFamily="34" charset="0"/>
                        </a:rPr>
                        <a:t> </a:t>
                      </a:r>
                      <a:r>
                        <a:rPr lang="en-US" sz="1100" dirty="0">
                          <a:latin typeface="Calibri" panose="020F0502020204030204" pitchFamily="34" charset="0"/>
                          <a:cs typeface="Calibri" panose="020F0502020204030204" pitchFamily="34" charset="0"/>
                        </a:rPr>
                        <a:t>after the rapid downfall of </a:t>
                      </a:r>
                      <a:r>
                        <a:rPr lang="en-US" sz="1100" dirty="0" err="1">
                          <a:latin typeface="Calibri" panose="020F0502020204030204" pitchFamily="34" charset="0"/>
                          <a:cs typeface="Calibri" panose="020F0502020204030204" pitchFamily="34" charset="0"/>
                        </a:rPr>
                        <a:t>lizz</a:t>
                      </a:r>
                      <a:r>
                        <a:rPr lang="en-US" sz="1100" dirty="0">
                          <a:latin typeface="Calibri" panose="020F0502020204030204" pitchFamily="34" charset="0"/>
                          <a:cs typeface="Calibri" panose="020F0502020204030204" pitchFamily="34" charset="0"/>
                        </a:rPr>
                        <a:t> truss</a:t>
                      </a:r>
                    </a:p>
                    <a:p>
                      <a:pPr marL="0" marR="0" lvl="0" indent="0" algn="l" defTabSz="457200" rtl="0" eaLnBrk="1" fontAlgn="auto" latinLnBrk="0" hangingPunct="1">
                        <a:lnSpc>
                          <a:spcPct val="100000"/>
                        </a:lnSpc>
                        <a:spcBef>
                          <a:spcPts val="0"/>
                        </a:spcBef>
                        <a:spcAft>
                          <a:spcPts val="0"/>
                        </a:spcAft>
                        <a:buClrTx/>
                        <a:buSzTx/>
                        <a:buFontTx/>
                        <a:buNone/>
                        <a:tabLst/>
                        <a:defRPr/>
                      </a:pPr>
                      <a:r>
                        <a:rPr lang="en-IN" sz="1100" b="0" i="0" u="none" strike="noStrike" kern="1200" dirty="0">
                          <a:solidFill>
                            <a:schemeClr val="dk1"/>
                          </a:solidFill>
                          <a:effectLst/>
                          <a:latin typeface="Calibri" panose="020F0502020204030204" pitchFamily="34" charset="0"/>
                          <a:ea typeface="+mn-ea"/>
                          <a:cs typeface="Calibri" panose="020F0502020204030204" pitchFamily="34" charset="0"/>
                        </a:rPr>
                        <a:t>Prime Minister Liz Truss of Britain has resigned after only 44 days in office. </a:t>
                      </a:r>
                    </a:p>
                    <a:p>
                      <a:r>
                        <a:rPr lang="en-IN" sz="1100" b="1" kern="1200" dirty="0">
                          <a:solidFill>
                            <a:schemeClr val="dk1"/>
                          </a:solidFill>
                          <a:effectLst/>
                          <a:latin typeface="Calibri" panose="020F0502020204030204" pitchFamily="34" charset="0"/>
                          <a:ea typeface="+mn-ea"/>
                          <a:cs typeface="Calibri" panose="020F0502020204030204" pitchFamily="34" charset="0"/>
                        </a:rPr>
                        <a:t>Impacts on British Exports.</a:t>
                      </a:r>
                    </a:p>
                    <a:p>
                      <a:r>
                        <a:rPr lang="en-IN" sz="1100" kern="1200" dirty="0">
                          <a:solidFill>
                            <a:schemeClr val="dk1"/>
                          </a:solidFill>
                          <a:effectLst/>
                          <a:latin typeface="Calibri" panose="020F0502020204030204" pitchFamily="34" charset="0"/>
                          <a:ea typeface="+mn-ea"/>
                          <a:cs typeface="Calibri" panose="020F0502020204030204" pitchFamily="34" charset="0"/>
                        </a:rPr>
                        <a:t>As the Brexit caused uncertainties in almost every sector of businesses in UK it also brought uncertainty </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sz="1200" dirty="0">
                        <a:latin typeface="Calibri" panose="020F0502020204030204" pitchFamily="34" charset="0"/>
                        <a:cs typeface="Calibri" panose="020F0502020204030204" pitchFamily="34" charset="0"/>
                      </a:endParaRPr>
                    </a:p>
                  </a:txBody>
                  <a:tcPr/>
                </a:tc>
                <a:tc>
                  <a:txBody>
                    <a:bodyPr/>
                    <a:lstStyle/>
                    <a:p>
                      <a:r>
                        <a:rPr lang="en-US" sz="1100" dirty="0">
                          <a:latin typeface="Calibri" panose="020F0502020204030204" pitchFamily="34" charset="0"/>
                          <a:cs typeface="Calibri" panose="020F0502020204030204" pitchFamily="34" charset="0"/>
                        </a:rPr>
                        <a:t>GDP is anticipated to </a:t>
                      </a:r>
                      <a:r>
                        <a:rPr lang="en-US" sz="1100" b="1" dirty="0">
                          <a:latin typeface="Calibri" panose="020F0502020204030204" pitchFamily="34" charset="0"/>
                          <a:cs typeface="Calibri" panose="020F0502020204030204" pitchFamily="34" charset="0"/>
                        </a:rPr>
                        <a:t>decrease by 0.4% in 2023 </a:t>
                      </a:r>
                      <a:r>
                        <a:rPr lang="en-US" sz="1100" dirty="0">
                          <a:latin typeface="Calibri" panose="020F0502020204030204" pitchFamily="34" charset="0"/>
                          <a:cs typeface="Calibri" panose="020F0502020204030204" pitchFamily="34" charset="0"/>
                        </a:rPr>
                        <a:t>before </a:t>
                      </a:r>
                      <a:r>
                        <a:rPr lang="en-US" sz="1100" b="1" dirty="0">
                          <a:latin typeface="Calibri" panose="020F0502020204030204" pitchFamily="34" charset="0"/>
                          <a:cs typeface="Calibri" panose="020F0502020204030204" pitchFamily="34" charset="0"/>
                        </a:rPr>
                        <a:t>rising by 0.2% in 2024</a:t>
                      </a:r>
                      <a:r>
                        <a:rPr lang="en-US" sz="1100" dirty="0">
                          <a:latin typeface="Calibri" panose="020F0502020204030204" pitchFamily="34" charset="0"/>
                          <a:cs typeface="Calibri" panose="020F0502020204030204" pitchFamily="34" charset="0"/>
                        </a:rPr>
                        <a:t>. Due to rising energy prices, ongoing </a:t>
                      </a:r>
                      <a:r>
                        <a:rPr lang="en-US" sz="1100" dirty="0" err="1">
                          <a:latin typeface="Calibri" panose="020F0502020204030204" pitchFamily="34" charset="0"/>
                          <a:cs typeface="Calibri" panose="020F0502020204030204" pitchFamily="34" charset="0"/>
                        </a:rPr>
                        <a:t>labour</a:t>
                      </a:r>
                      <a:r>
                        <a:rPr lang="en-US" sz="1100" dirty="0">
                          <a:latin typeface="Calibri" panose="020F0502020204030204" pitchFamily="34" charset="0"/>
                          <a:cs typeface="Calibri" panose="020F0502020204030204" pitchFamily="34" charset="0"/>
                        </a:rPr>
                        <a:t> and supply shortages, and other factors, consumer price </a:t>
                      </a:r>
                      <a:r>
                        <a:rPr lang="en-US" sz="1100" b="1" dirty="0">
                          <a:latin typeface="Calibri" panose="020F0502020204030204" pitchFamily="34" charset="0"/>
                          <a:cs typeface="Calibri" panose="020F0502020204030204" pitchFamily="34" charset="0"/>
                        </a:rPr>
                        <a:t>inflation</a:t>
                      </a:r>
                      <a:r>
                        <a:rPr lang="en-US" sz="1100" dirty="0">
                          <a:latin typeface="Calibri" panose="020F0502020204030204" pitchFamily="34" charset="0"/>
                          <a:cs typeface="Calibri" panose="020F0502020204030204" pitchFamily="34" charset="0"/>
                        </a:rPr>
                        <a:t> will reach a peak of almost 10% in late 2022. Thereafter, it will gradually </a:t>
                      </a:r>
                      <a:r>
                        <a:rPr lang="en-US" sz="1100" b="1" dirty="0">
                          <a:latin typeface="Calibri" panose="020F0502020204030204" pitchFamily="34" charset="0"/>
                          <a:cs typeface="Calibri" panose="020F0502020204030204" pitchFamily="34" charset="0"/>
                        </a:rPr>
                        <a:t>decline to 2.7% by the end of 2024</a:t>
                      </a:r>
                      <a:r>
                        <a:rPr lang="en-US" sz="1100" dirty="0">
                          <a:latin typeface="Calibri" panose="020F0502020204030204" pitchFamily="34" charset="0"/>
                          <a:cs typeface="Calibri" panose="020F0502020204030204" pitchFamily="34" charset="0"/>
                        </a:rPr>
                        <a:t>. </a:t>
                      </a:r>
                    </a:p>
                  </a:txBody>
                  <a:tcPr/>
                </a:tc>
                <a:tc>
                  <a:txBody>
                    <a:bodyPr/>
                    <a:lstStyle/>
                    <a:p>
                      <a:r>
                        <a:rPr lang="en-IN" sz="1100" b="0" i="0" u="none" strike="noStrike" kern="1200" dirty="0">
                          <a:solidFill>
                            <a:schemeClr val="dk1"/>
                          </a:solidFill>
                          <a:effectLst/>
                          <a:latin typeface="Calibri" panose="020F0502020204030204" pitchFamily="34" charset="0"/>
                          <a:ea typeface="+mn-ea"/>
                          <a:cs typeface="Calibri" panose="020F0502020204030204" pitchFamily="34" charset="0"/>
                        </a:rPr>
                        <a:t>The UK has a </a:t>
                      </a:r>
                      <a:r>
                        <a:rPr lang="en-IN" sz="1100" b="1" i="0" u="none" strike="noStrike" kern="1200" dirty="0">
                          <a:solidFill>
                            <a:schemeClr val="dk1"/>
                          </a:solidFill>
                          <a:effectLst/>
                          <a:latin typeface="Calibri" panose="020F0502020204030204" pitchFamily="34" charset="0"/>
                          <a:ea typeface="+mn-ea"/>
                          <a:cs typeface="Calibri" panose="020F0502020204030204" pitchFamily="34" charset="0"/>
                        </a:rPr>
                        <a:t>big consumer market</a:t>
                      </a:r>
                      <a:r>
                        <a:rPr lang="en-IN" sz="1100" b="0" i="0" u="none" strike="noStrike" kern="1200" dirty="0">
                          <a:solidFill>
                            <a:schemeClr val="dk1"/>
                          </a:solidFill>
                          <a:effectLst/>
                          <a:latin typeface="Calibri" panose="020F0502020204030204" pitchFamily="34" charset="0"/>
                          <a:ea typeface="+mn-ea"/>
                          <a:cs typeface="Calibri" panose="020F0502020204030204" pitchFamily="34" charset="0"/>
                        </a:rPr>
                        <a:t>. The current population is over 68.7 million (</a:t>
                      </a:r>
                      <a:r>
                        <a:rPr lang="en-IN" sz="1100" b="0" i="0" u="none" strike="noStrike" kern="1200" dirty="0" err="1">
                          <a:solidFill>
                            <a:schemeClr val="dk1"/>
                          </a:solidFill>
                          <a:effectLst/>
                          <a:latin typeface="Calibri" panose="020F0502020204030204" pitchFamily="34" charset="0"/>
                          <a:ea typeface="+mn-ea"/>
                          <a:cs typeface="Calibri" panose="020F0502020204030204" pitchFamily="34" charset="0"/>
                        </a:rPr>
                        <a:t>Worldometer</a:t>
                      </a:r>
                      <a:r>
                        <a:rPr lang="en-IN" sz="1100" b="0" i="0" u="none" strike="noStrike" kern="1200" dirty="0">
                          <a:solidFill>
                            <a:schemeClr val="dk1"/>
                          </a:solidFill>
                          <a:effectLst/>
                          <a:latin typeface="Calibri" panose="020F0502020204030204" pitchFamily="34" charset="0"/>
                          <a:ea typeface="+mn-ea"/>
                          <a:cs typeface="Calibri" panose="020F0502020204030204" pitchFamily="34" charset="0"/>
                        </a:rPr>
                        <a:t>, 2022)</a:t>
                      </a:r>
                    </a:p>
                    <a:p>
                      <a:r>
                        <a:rPr lang="en-IN" sz="1100" b="0" i="0" u="none" strike="noStrike" kern="1200" dirty="0">
                          <a:solidFill>
                            <a:schemeClr val="dk1"/>
                          </a:solidFill>
                          <a:effectLst/>
                          <a:latin typeface="Calibri" panose="020F0502020204030204" pitchFamily="34" charset="0"/>
                          <a:ea typeface="+mn-ea"/>
                          <a:cs typeface="Calibri" panose="020F0502020204030204" pitchFamily="34" charset="0"/>
                        </a:rPr>
                        <a:t>The</a:t>
                      </a:r>
                      <a:r>
                        <a:rPr lang="en-IN" sz="1100" b="1" i="0" u="none" strike="noStrike" kern="1200" dirty="0">
                          <a:solidFill>
                            <a:schemeClr val="dk1"/>
                          </a:solidFill>
                          <a:effectLst/>
                          <a:latin typeface="Calibri" panose="020F0502020204030204" pitchFamily="34" charset="0"/>
                          <a:ea typeface="+mn-ea"/>
                          <a:cs typeface="Calibri" panose="020F0502020204030204" pitchFamily="34" charset="0"/>
                        </a:rPr>
                        <a:t> idea of social class </a:t>
                      </a:r>
                      <a:r>
                        <a:rPr lang="en-IN" sz="1100" b="0" i="0" u="none" strike="noStrike" kern="1200" dirty="0">
                          <a:solidFill>
                            <a:schemeClr val="dk1"/>
                          </a:solidFill>
                          <a:effectLst/>
                          <a:latin typeface="Calibri" panose="020F0502020204030204" pitchFamily="34" charset="0"/>
                          <a:ea typeface="+mn-ea"/>
                          <a:cs typeface="Calibri" panose="020F0502020204030204" pitchFamily="34" charset="0"/>
                        </a:rPr>
                        <a:t>has historically had an impact on the UK, despite its </a:t>
                      </a:r>
                      <a:r>
                        <a:rPr lang="en-IN" sz="1100" b="1" i="0" u="none" strike="noStrike" kern="1200" dirty="0">
                          <a:solidFill>
                            <a:schemeClr val="dk1"/>
                          </a:solidFill>
                          <a:effectLst/>
                          <a:latin typeface="Calibri" panose="020F0502020204030204" pitchFamily="34" charset="0"/>
                          <a:ea typeface="+mn-ea"/>
                          <a:cs typeface="Calibri" panose="020F0502020204030204" pitchFamily="34" charset="0"/>
                        </a:rPr>
                        <a:t>Multicultural population</a:t>
                      </a:r>
                      <a:r>
                        <a:rPr lang="en-IN" sz="1100" b="0" i="0" u="none" strike="noStrike" kern="1200" dirty="0">
                          <a:solidFill>
                            <a:schemeClr val="dk1"/>
                          </a:solidFill>
                          <a:effectLst/>
                          <a:latin typeface="Calibri" panose="020F0502020204030204" pitchFamily="34" charset="0"/>
                          <a:ea typeface="+mn-ea"/>
                          <a:cs typeface="Calibri" panose="020F0502020204030204" pitchFamily="34" charset="0"/>
                        </a:rPr>
                        <a:t>.</a:t>
                      </a:r>
                    </a:p>
                    <a:p>
                      <a:r>
                        <a:rPr lang="en-IN" sz="1100" b="0" i="0" u="none" strike="noStrike" kern="1200" dirty="0">
                          <a:solidFill>
                            <a:schemeClr val="dk1"/>
                          </a:solidFill>
                          <a:effectLst/>
                          <a:latin typeface="Calibri" panose="020F0502020204030204" pitchFamily="34" charset="0"/>
                          <a:ea typeface="+mn-ea"/>
                          <a:cs typeface="Calibri" panose="020F0502020204030204" pitchFamily="34" charset="0"/>
                        </a:rPr>
                        <a:t>The UK is one of the </a:t>
                      </a:r>
                      <a:r>
                        <a:rPr lang="en-IN" sz="1100" b="1" i="0" u="none" strike="noStrike" kern="1200" dirty="0">
                          <a:solidFill>
                            <a:schemeClr val="dk1"/>
                          </a:solidFill>
                          <a:effectLst/>
                          <a:latin typeface="Calibri" panose="020F0502020204030204" pitchFamily="34" charset="0"/>
                          <a:ea typeface="+mn-ea"/>
                          <a:cs typeface="Calibri" panose="020F0502020204030204" pitchFamily="34" charset="0"/>
                        </a:rPr>
                        <a:t>top 10 nations </a:t>
                      </a:r>
                      <a:r>
                        <a:rPr lang="en-IN" sz="1100" b="0" i="0" u="none" strike="noStrike" kern="1200" dirty="0">
                          <a:solidFill>
                            <a:schemeClr val="dk1"/>
                          </a:solidFill>
                          <a:effectLst/>
                          <a:latin typeface="Calibri" panose="020F0502020204030204" pitchFamily="34" charset="0"/>
                          <a:ea typeface="+mn-ea"/>
                          <a:cs typeface="Calibri" panose="020F0502020204030204" pitchFamily="34" charset="0"/>
                        </a:rPr>
                        <a:t>with the world's </a:t>
                      </a:r>
                      <a:r>
                        <a:rPr lang="en-IN" sz="1100" b="1" i="0" u="none" strike="noStrike" kern="1200" dirty="0">
                          <a:solidFill>
                            <a:schemeClr val="dk1"/>
                          </a:solidFill>
                          <a:effectLst/>
                          <a:latin typeface="Calibri" panose="020F0502020204030204" pitchFamily="34" charset="0"/>
                          <a:ea typeface="+mn-ea"/>
                          <a:cs typeface="Calibri" panose="020F0502020204030204" pitchFamily="34" charset="0"/>
                        </a:rPr>
                        <a:t>highest level of education </a:t>
                      </a:r>
                      <a:r>
                        <a:rPr lang="en-IN" sz="1100" b="0" i="0" u="none" strike="noStrike" kern="1200" dirty="0">
                          <a:solidFill>
                            <a:schemeClr val="dk1"/>
                          </a:solidFill>
                          <a:effectLst/>
                          <a:latin typeface="Calibri" panose="020F0502020204030204" pitchFamily="34" charset="0"/>
                          <a:ea typeface="+mn-ea"/>
                          <a:cs typeface="Calibri" panose="020F0502020204030204" pitchFamily="34" charset="0"/>
                        </a:rPr>
                        <a:t>among its citizens.</a:t>
                      </a:r>
                    </a:p>
                    <a:p>
                      <a:endParaRPr lang="en-IN" sz="1100" b="0" i="0" u="none" strike="noStrike" kern="1200" dirty="0">
                        <a:solidFill>
                          <a:schemeClr val="dk1"/>
                        </a:solidFill>
                        <a:effectLst/>
                        <a:latin typeface="Calibri" panose="020F0502020204030204" pitchFamily="34" charset="0"/>
                        <a:ea typeface="+mn-ea"/>
                        <a:cs typeface="Calibri" panose="020F0502020204030204" pitchFamily="34" charset="0"/>
                      </a:endParaRPr>
                    </a:p>
                    <a:p>
                      <a:endParaRPr lang="en-US" sz="1100" dirty="0">
                        <a:latin typeface="Calibri" panose="020F0502020204030204" pitchFamily="34" charset="0"/>
                        <a:cs typeface="Calibri" panose="020F0502020204030204" pitchFamily="34" charset="0"/>
                      </a:endParaRPr>
                    </a:p>
                  </a:txBody>
                  <a:tcPr/>
                </a:tc>
                <a:tc>
                  <a:txBody>
                    <a:bodyPr/>
                    <a:lstStyle/>
                    <a:p>
                      <a:r>
                        <a:rPr lang="en-US" sz="1100" dirty="0">
                          <a:latin typeface="Calibri" panose="020F0502020204030204" pitchFamily="34" charset="0"/>
                          <a:cs typeface="Calibri" panose="020F0502020204030204" pitchFamily="34" charset="0"/>
                        </a:rPr>
                        <a:t>One of the nations in the world with the </a:t>
                      </a:r>
                      <a:r>
                        <a:rPr lang="en-US" sz="1100" b="1" dirty="0">
                          <a:latin typeface="Calibri" panose="020F0502020204030204" pitchFamily="34" charset="0"/>
                          <a:cs typeface="Calibri" panose="020F0502020204030204" pitchFamily="34" charset="0"/>
                        </a:rPr>
                        <a:t>most advanced technology is the UK</a:t>
                      </a:r>
                      <a:r>
                        <a:rPr lang="en-US" sz="1100" dirty="0">
                          <a:latin typeface="Calibri" panose="020F0502020204030204" pitchFamily="34" charset="0"/>
                          <a:cs typeface="Calibri" panose="020F0502020204030204" pitchFamily="34" charset="0"/>
                        </a:rPr>
                        <a:t>.</a:t>
                      </a:r>
                    </a:p>
                    <a:p>
                      <a:r>
                        <a:rPr lang="en-US" sz="1100" dirty="0">
                          <a:latin typeface="Calibri" panose="020F0502020204030204" pitchFamily="34" charset="0"/>
                          <a:cs typeface="Calibri" panose="020F0502020204030204" pitchFamily="34" charset="0"/>
                        </a:rPr>
                        <a:t>London is the </a:t>
                      </a:r>
                      <a:r>
                        <a:rPr lang="en-US" sz="1100" b="1" dirty="0">
                          <a:latin typeface="Calibri" panose="020F0502020204030204" pitchFamily="34" charset="0"/>
                          <a:cs typeface="Calibri" panose="020F0502020204030204" pitchFamily="34" charset="0"/>
                        </a:rPr>
                        <a:t>world's second-most connected tech hub </a:t>
                      </a:r>
                      <a:r>
                        <a:rPr lang="en-US" sz="1100" dirty="0">
                          <a:latin typeface="Calibri" panose="020F0502020204030204" pitchFamily="34" charset="0"/>
                          <a:cs typeface="Calibri" panose="020F0502020204030204" pitchFamily="34" charset="0"/>
                        </a:rPr>
                        <a:t>after Silicon Valley, and 25% of entrepreneurs worldwide say they have important connections with at least two people who are headquartered there.</a:t>
                      </a:r>
                    </a:p>
                  </a:txBody>
                  <a:tcPr/>
                </a:tc>
                <a:tc>
                  <a:txBody>
                    <a:bodyPr/>
                    <a:lstStyle/>
                    <a:p>
                      <a:r>
                        <a:rPr lang="en-US" sz="1100" dirty="0">
                          <a:latin typeface="Calibri" panose="020F0502020204030204" pitchFamily="34" charset="0"/>
                          <a:cs typeface="Calibri" panose="020F0502020204030204" pitchFamily="34" charset="0"/>
                        </a:rPr>
                        <a:t>The rights of employees are supported by the </a:t>
                      </a:r>
                      <a:r>
                        <a:rPr lang="en-US" sz="1100" b="1" dirty="0">
                          <a:latin typeface="Calibri" panose="020F0502020204030204" pitchFamily="34" charset="0"/>
                          <a:cs typeface="Calibri" panose="020F0502020204030204" pitchFamily="34" charset="0"/>
                        </a:rPr>
                        <a:t>Employment Act of 1996</a:t>
                      </a:r>
                      <a:r>
                        <a:rPr lang="en-US" sz="1100" dirty="0">
                          <a:latin typeface="Calibri" panose="020F0502020204030204" pitchFamily="34" charset="0"/>
                          <a:cs typeface="Calibri" panose="020F0502020204030204" pitchFamily="34" charset="0"/>
                        </a:rPr>
                        <a:t>. Companies are required by this law to uphold and respect employee rights. </a:t>
                      </a:r>
                    </a:p>
                    <a:p>
                      <a:r>
                        <a:rPr lang="en-US" sz="1100" b="1" dirty="0">
                          <a:latin typeface="Calibri" panose="020F0502020204030204" pitchFamily="34" charset="0"/>
                          <a:cs typeface="Calibri" panose="020F0502020204030204" pitchFamily="34" charset="0"/>
                        </a:rPr>
                        <a:t>The Equality Act of 2010 </a:t>
                      </a:r>
                      <a:r>
                        <a:rPr lang="en-US" sz="1100" dirty="0">
                          <a:latin typeface="Calibri" panose="020F0502020204030204" pitchFamily="34" charset="0"/>
                          <a:cs typeface="Calibri" panose="020F0502020204030204" pitchFamily="34" charset="0"/>
                        </a:rPr>
                        <a:t>defends and protects people from being labelled based on their race, gender, or other differences.</a:t>
                      </a:r>
                    </a:p>
                  </a:txBody>
                  <a:tcPr/>
                </a:tc>
                <a:tc>
                  <a:txBody>
                    <a:bodyPr/>
                    <a:lstStyle/>
                    <a:p>
                      <a:r>
                        <a:rPr lang="en-US" sz="1100" dirty="0">
                          <a:latin typeface="Calibri" panose="020F0502020204030204" pitchFamily="34" charset="0"/>
                          <a:cs typeface="Calibri" panose="020F0502020204030204" pitchFamily="34" charset="0"/>
                        </a:rPr>
                        <a:t>The UK Government is </a:t>
                      </a:r>
                      <a:r>
                        <a:rPr lang="en-US" sz="1100" dirty="0" err="1">
                          <a:latin typeface="Calibri" panose="020F0502020204030204" pitchFamily="34" charset="0"/>
                          <a:cs typeface="Calibri" panose="020F0502020204030204" pitchFamily="34" charset="0"/>
                        </a:rPr>
                        <a:t>organising</a:t>
                      </a:r>
                      <a:r>
                        <a:rPr lang="en-US" sz="1100" dirty="0">
                          <a:latin typeface="Calibri" panose="020F0502020204030204" pitchFamily="34" charset="0"/>
                          <a:cs typeface="Calibri" panose="020F0502020204030204" pitchFamily="34" charset="0"/>
                        </a:rPr>
                        <a:t> a series of conversation sessions in collaboration with the </a:t>
                      </a:r>
                      <a:r>
                        <a:rPr lang="en-US" sz="1100" b="1" dirty="0">
                          <a:latin typeface="Calibri" panose="020F0502020204030204" pitchFamily="34" charset="0"/>
                          <a:cs typeface="Calibri" panose="020F0502020204030204" pitchFamily="34" charset="0"/>
                        </a:rPr>
                        <a:t>Ocean Plastics Leadership Network</a:t>
                      </a:r>
                      <a:r>
                        <a:rPr lang="en-US" sz="1100" dirty="0">
                          <a:latin typeface="Calibri" panose="020F0502020204030204" pitchFamily="34" charset="0"/>
                          <a:cs typeface="Calibri" panose="020F0502020204030204" pitchFamily="34" charset="0"/>
                        </a:rPr>
                        <a:t>, a group made up of representatives from industry, scientists and activists. These events are essential to bolstering the UK's prominent position during the treaty negotiations.</a:t>
                      </a:r>
                    </a:p>
                  </a:txBody>
                  <a:tcPr/>
                </a:tc>
                <a:extLst>
                  <a:ext uri="{0D108BD9-81ED-4DB2-BD59-A6C34878D82A}">
                    <a16:rowId xmlns:a16="http://schemas.microsoft.com/office/drawing/2014/main" val="1783091928"/>
                  </a:ext>
                </a:extLst>
              </a:tr>
              <a:tr h="670233">
                <a:tc>
                  <a:txBody>
                    <a:bodyPr/>
                    <a:lstStyle/>
                    <a:p>
                      <a:r>
                        <a:rPr lang="en-US" sz="1400" dirty="0">
                          <a:latin typeface="Calibri" panose="020F0502020204030204" pitchFamily="34" charset="0"/>
                          <a:cs typeface="Calibri" panose="020F0502020204030204" pitchFamily="34" charset="0"/>
                        </a:rPr>
                        <a:t>          Threat</a:t>
                      </a:r>
                    </a:p>
                  </a:txBody>
                  <a:tcPr/>
                </a:tc>
                <a:tc>
                  <a:txBody>
                    <a:bodyPr/>
                    <a:lstStyle/>
                    <a:p>
                      <a:r>
                        <a:rPr lang="en-US" sz="1400" dirty="0">
                          <a:latin typeface="Calibri" panose="020F0502020204030204" pitchFamily="34" charset="0"/>
                          <a:cs typeface="Calibri" panose="020F0502020204030204" pitchFamily="34" charset="0"/>
                        </a:rPr>
                        <a:t>Threat/Opportunity</a:t>
                      </a:r>
                    </a:p>
                  </a:txBody>
                  <a:tcPr/>
                </a:tc>
                <a:tc>
                  <a:txBody>
                    <a:bodyPr/>
                    <a:lstStyle/>
                    <a:p>
                      <a:r>
                        <a:rPr lang="en-US" sz="1400" dirty="0">
                          <a:latin typeface="Calibri" panose="020F0502020204030204" pitchFamily="34" charset="0"/>
                          <a:cs typeface="Calibri" panose="020F0502020204030204" pitchFamily="34" charset="0"/>
                        </a:rPr>
                        <a:t>         Opportunity</a:t>
                      </a:r>
                    </a:p>
                  </a:txBody>
                  <a:tcPr/>
                </a:tc>
                <a:tc>
                  <a:txBody>
                    <a:bodyPr/>
                    <a:lstStyle/>
                    <a:p>
                      <a:r>
                        <a:rPr lang="en-US" sz="1400" dirty="0">
                          <a:latin typeface="Calibri" panose="020F0502020204030204" pitchFamily="34" charset="0"/>
                          <a:cs typeface="Calibri" panose="020F0502020204030204" pitchFamily="34" charset="0"/>
                        </a:rPr>
                        <a:t>         Opportunity</a:t>
                      </a:r>
                    </a:p>
                  </a:txBody>
                  <a:tcPr/>
                </a:tc>
                <a:tc>
                  <a:txBody>
                    <a:bodyPr/>
                    <a:lstStyle/>
                    <a:p>
                      <a:r>
                        <a:rPr lang="en-US" sz="1400" dirty="0">
                          <a:latin typeface="Calibri" panose="020F0502020204030204" pitchFamily="34" charset="0"/>
                          <a:cs typeface="Calibri" panose="020F0502020204030204" pitchFamily="34" charset="0"/>
                        </a:rPr>
                        <a:t>   Opportunity</a:t>
                      </a:r>
                    </a:p>
                  </a:txBody>
                  <a:tcPr/>
                </a:tc>
                <a:tc>
                  <a:txBody>
                    <a:bodyPr/>
                    <a:lstStyle/>
                    <a:p>
                      <a:r>
                        <a:rPr lang="en-US" sz="1400" dirty="0">
                          <a:latin typeface="Calibri" panose="020F0502020204030204" pitchFamily="34" charset="0"/>
                          <a:cs typeface="Calibri" panose="020F0502020204030204" pitchFamily="34" charset="0"/>
                        </a:rPr>
                        <a:t>           Opportunity</a:t>
                      </a:r>
                    </a:p>
                  </a:txBody>
                  <a:tcPr/>
                </a:tc>
                <a:extLst>
                  <a:ext uri="{0D108BD9-81ED-4DB2-BD59-A6C34878D82A}">
                    <a16:rowId xmlns:a16="http://schemas.microsoft.com/office/drawing/2014/main" val="1630763770"/>
                  </a:ext>
                </a:extLst>
              </a:tr>
              <a:tr h="570155">
                <a:tc>
                  <a:txBody>
                    <a:bodyPr/>
                    <a:lstStyle/>
                    <a:p>
                      <a:r>
                        <a:rPr lang="en-US" sz="1400" dirty="0">
                          <a:latin typeface="Calibri" panose="020F0502020204030204" pitchFamily="34" charset="0"/>
                          <a:cs typeface="Calibri" panose="020F0502020204030204" pitchFamily="34" charset="0"/>
                        </a:rPr>
                        <a:t>           High</a:t>
                      </a:r>
                    </a:p>
                  </a:txBody>
                  <a:tcPr/>
                </a:tc>
                <a:tc>
                  <a:txBody>
                    <a:bodyPr/>
                    <a:lstStyle/>
                    <a:p>
                      <a:r>
                        <a:rPr lang="en-US" sz="1400" dirty="0">
                          <a:latin typeface="Calibri" panose="020F0502020204030204" pitchFamily="34" charset="0"/>
                          <a:cs typeface="Calibri" panose="020F0502020204030204" pitchFamily="34" charset="0"/>
                        </a:rPr>
                        <a:t>              High</a:t>
                      </a:r>
                    </a:p>
                  </a:txBody>
                  <a:tcPr/>
                </a:tc>
                <a:tc>
                  <a:txBody>
                    <a:bodyPr/>
                    <a:lstStyle/>
                    <a:p>
                      <a:r>
                        <a:rPr lang="en-US" sz="1400" dirty="0">
                          <a:latin typeface="Calibri" panose="020F0502020204030204" pitchFamily="34" charset="0"/>
                          <a:cs typeface="Calibri" panose="020F0502020204030204" pitchFamily="34" charset="0"/>
                        </a:rPr>
                        <a:t>               Low</a:t>
                      </a:r>
                    </a:p>
                  </a:txBody>
                  <a:tcPr/>
                </a:tc>
                <a:tc>
                  <a:txBody>
                    <a:bodyPr/>
                    <a:lstStyle/>
                    <a:p>
                      <a:r>
                        <a:rPr lang="en-US" sz="1400" dirty="0">
                          <a:latin typeface="Calibri" panose="020F0502020204030204" pitchFamily="34" charset="0"/>
                          <a:cs typeface="Calibri" panose="020F0502020204030204" pitchFamily="34" charset="0"/>
                        </a:rPr>
                        <a:t>                High</a:t>
                      </a:r>
                    </a:p>
                  </a:txBody>
                  <a:tcPr/>
                </a:tc>
                <a:tc>
                  <a:txBody>
                    <a:bodyPr/>
                    <a:lstStyle/>
                    <a:p>
                      <a:r>
                        <a:rPr lang="en-US" sz="1400" dirty="0">
                          <a:latin typeface="Calibri" panose="020F0502020204030204" pitchFamily="34" charset="0"/>
                          <a:cs typeface="Calibri" panose="020F0502020204030204" pitchFamily="34" charset="0"/>
                        </a:rPr>
                        <a:t>          Low</a:t>
                      </a:r>
                    </a:p>
                  </a:txBody>
                  <a:tcPr/>
                </a:tc>
                <a:tc>
                  <a:txBody>
                    <a:bodyPr/>
                    <a:lstStyle/>
                    <a:p>
                      <a:r>
                        <a:rPr lang="en-US" sz="1400" dirty="0">
                          <a:latin typeface="Calibri" panose="020F0502020204030204" pitchFamily="34" charset="0"/>
                          <a:cs typeface="Calibri" panose="020F0502020204030204" pitchFamily="34" charset="0"/>
                        </a:rPr>
                        <a:t>                 High</a:t>
                      </a:r>
                    </a:p>
                  </a:txBody>
                  <a:tcPr/>
                </a:tc>
                <a:extLst>
                  <a:ext uri="{0D108BD9-81ED-4DB2-BD59-A6C34878D82A}">
                    <a16:rowId xmlns:a16="http://schemas.microsoft.com/office/drawing/2014/main" val="351370980"/>
                  </a:ext>
                </a:extLst>
              </a:tr>
            </a:tbl>
          </a:graphicData>
        </a:graphic>
      </p:graphicFrame>
      <p:graphicFrame>
        <p:nvGraphicFramePr>
          <p:cNvPr id="10" name="Table 10">
            <a:extLst>
              <a:ext uri="{FF2B5EF4-FFF2-40B4-BE49-F238E27FC236}">
                <a16:creationId xmlns:a16="http://schemas.microsoft.com/office/drawing/2014/main" id="{D323E57A-CA08-8E52-B7CF-F209C46DB389}"/>
              </a:ext>
            </a:extLst>
          </p:cNvPr>
          <p:cNvGraphicFramePr>
            <a:graphicFrameLocks noGrp="1"/>
          </p:cNvGraphicFramePr>
          <p:nvPr>
            <p:extLst>
              <p:ext uri="{D42A27DB-BD31-4B8C-83A1-F6EECF244321}">
                <p14:modId xmlns:p14="http://schemas.microsoft.com/office/powerpoint/2010/main" val="3256733523"/>
              </p:ext>
            </p:extLst>
          </p:nvPr>
        </p:nvGraphicFramePr>
        <p:xfrm>
          <a:off x="86061" y="1108363"/>
          <a:ext cx="1410230" cy="5129279"/>
        </p:xfrm>
        <a:graphic>
          <a:graphicData uri="http://schemas.openxmlformats.org/drawingml/2006/table">
            <a:tbl>
              <a:tblPr firstRow="1" bandRow="1">
                <a:tableStyleId>{5C22544A-7EE6-4342-B048-85BDC9FD1C3A}</a:tableStyleId>
              </a:tblPr>
              <a:tblGrid>
                <a:gridCol w="1410230">
                  <a:extLst>
                    <a:ext uri="{9D8B030D-6E8A-4147-A177-3AD203B41FA5}">
                      <a16:colId xmlns:a16="http://schemas.microsoft.com/office/drawing/2014/main" val="3618526941"/>
                    </a:ext>
                  </a:extLst>
                </a:gridCol>
              </a:tblGrid>
              <a:tr h="1103220">
                <a:tc>
                  <a:txBody>
                    <a:bodyPr/>
                    <a:lstStyle/>
                    <a:p>
                      <a:endParaRPr lang="en-US" sz="2400" dirty="0"/>
                    </a:p>
                    <a:p>
                      <a:r>
                        <a:rPr lang="en-US" sz="2400" dirty="0"/>
                        <a:t>Factors</a:t>
                      </a:r>
                    </a:p>
                  </a:txBody>
                  <a:tcPr/>
                </a:tc>
                <a:extLst>
                  <a:ext uri="{0D108BD9-81ED-4DB2-BD59-A6C34878D82A}">
                    <a16:rowId xmlns:a16="http://schemas.microsoft.com/office/drawing/2014/main" val="3185366729"/>
                  </a:ext>
                </a:extLst>
              </a:tr>
              <a:tr h="2790723">
                <a:tc>
                  <a:txBody>
                    <a:bodyPr/>
                    <a:lstStyle/>
                    <a:p>
                      <a:endParaRPr lang="en-US" sz="1600" dirty="0"/>
                    </a:p>
                    <a:p>
                      <a:endParaRPr lang="en-US" sz="1600" dirty="0"/>
                    </a:p>
                    <a:p>
                      <a:endParaRPr lang="en-US" sz="1600" dirty="0"/>
                    </a:p>
                    <a:p>
                      <a:endParaRPr lang="en-US" sz="1600" dirty="0"/>
                    </a:p>
                    <a:p>
                      <a:r>
                        <a:rPr lang="en-US" sz="1600" dirty="0"/>
                        <a:t>Description</a:t>
                      </a:r>
                    </a:p>
                  </a:txBody>
                  <a:tcPr/>
                </a:tc>
                <a:extLst>
                  <a:ext uri="{0D108BD9-81ED-4DB2-BD59-A6C34878D82A}">
                    <a16:rowId xmlns:a16="http://schemas.microsoft.com/office/drawing/2014/main" val="1611134105"/>
                  </a:ext>
                </a:extLst>
              </a:tr>
              <a:tr h="656216">
                <a:tc>
                  <a:txBody>
                    <a:bodyPr/>
                    <a:lstStyle/>
                    <a:p>
                      <a:r>
                        <a:rPr lang="en-US" sz="1600" dirty="0"/>
                        <a:t>Threat/</a:t>
                      </a:r>
                    </a:p>
                    <a:p>
                      <a:r>
                        <a:rPr lang="en-US" sz="1600" dirty="0"/>
                        <a:t>Opportunity</a:t>
                      </a:r>
                    </a:p>
                  </a:txBody>
                  <a:tcPr/>
                </a:tc>
                <a:extLst>
                  <a:ext uri="{0D108BD9-81ED-4DB2-BD59-A6C34878D82A}">
                    <a16:rowId xmlns:a16="http://schemas.microsoft.com/office/drawing/2014/main" val="2265189724"/>
                  </a:ext>
                </a:extLst>
              </a:tr>
              <a:tr h="424929">
                <a:tc>
                  <a:txBody>
                    <a:bodyPr/>
                    <a:lstStyle/>
                    <a:p>
                      <a:r>
                        <a:rPr lang="en-US" sz="1600" dirty="0"/>
                        <a:t>Impact on Business</a:t>
                      </a:r>
                    </a:p>
                  </a:txBody>
                  <a:tcPr/>
                </a:tc>
                <a:extLst>
                  <a:ext uri="{0D108BD9-81ED-4DB2-BD59-A6C34878D82A}">
                    <a16:rowId xmlns:a16="http://schemas.microsoft.com/office/drawing/2014/main" val="3995965091"/>
                  </a:ext>
                </a:extLst>
              </a:tr>
            </a:tbl>
          </a:graphicData>
        </a:graphic>
      </p:graphicFrame>
      <p:pic>
        <p:nvPicPr>
          <p:cNvPr id="3" name="Audio Recording 16-Dec-2022 at 10:47:17 AM">
            <a:hlinkClick r:id="" action="ppaction://media"/>
            <a:extLst>
              <a:ext uri="{FF2B5EF4-FFF2-40B4-BE49-F238E27FC236}">
                <a16:creationId xmlns:a16="http://schemas.microsoft.com/office/drawing/2014/main" id="{12B3A510-B9CD-356A-DAE5-6FAEA408DC6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689600" y="6045200"/>
            <a:ext cx="812800" cy="812800"/>
          </a:xfrm>
          <a:prstGeom prst="rect">
            <a:avLst/>
          </a:prstGeom>
        </p:spPr>
      </p:pic>
    </p:spTree>
    <p:extLst>
      <p:ext uri="{BB962C8B-B14F-4D97-AF65-F5344CB8AC3E}">
        <p14:creationId xmlns:p14="http://schemas.microsoft.com/office/powerpoint/2010/main" val="1001039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148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D1AD1D8A-B2BB-6DC1-1AED-621C05AFD3DC}"/>
              </a:ext>
            </a:extLst>
          </p:cNvPr>
          <p:cNvGraphicFramePr>
            <a:graphicFrameLocks noGrp="1"/>
          </p:cNvGraphicFramePr>
          <p:nvPr>
            <p:extLst>
              <p:ext uri="{D42A27DB-BD31-4B8C-83A1-F6EECF244321}">
                <p14:modId xmlns:p14="http://schemas.microsoft.com/office/powerpoint/2010/main" val="3160177232"/>
              </p:ext>
            </p:extLst>
          </p:nvPr>
        </p:nvGraphicFramePr>
        <p:xfrm>
          <a:off x="180110" y="207817"/>
          <a:ext cx="11790217" cy="6277068"/>
        </p:xfrm>
        <a:graphic>
          <a:graphicData uri="http://schemas.openxmlformats.org/drawingml/2006/table">
            <a:tbl>
              <a:tblPr firstRow="1" bandRow="1">
                <a:tableStyleId>{5C22544A-7EE6-4342-B048-85BDC9FD1C3A}</a:tableStyleId>
              </a:tblPr>
              <a:tblGrid>
                <a:gridCol w="1913999">
                  <a:extLst>
                    <a:ext uri="{9D8B030D-6E8A-4147-A177-3AD203B41FA5}">
                      <a16:colId xmlns:a16="http://schemas.microsoft.com/office/drawing/2014/main" val="3579708015"/>
                    </a:ext>
                  </a:extLst>
                </a:gridCol>
                <a:gridCol w="1752288">
                  <a:extLst>
                    <a:ext uri="{9D8B030D-6E8A-4147-A177-3AD203B41FA5}">
                      <a16:colId xmlns:a16="http://schemas.microsoft.com/office/drawing/2014/main" val="1027885214"/>
                    </a:ext>
                  </a:extLst>
                </a:gridCol>
                <a:gridCol w="1625912">
                  <a:extLst>
                    <a:ext uri="{9D8B030D-6E8A-4147-A177-3AD203B41FA5}">
                      <a16:colId xmlns:a16="http://schemas.microsoft.com/office/drawing/2014/main" val="1815393836"/>
                    </a:ext>
                  </a:extLst>
                </a:gridCol>
                <a:gridCol w="1674747">
                  <a:extLst>
                    <a:ext uri="{9D8B030D-6E8A-4147-A177-3AD203B41FA5}">
                      <a16:colId xmlns:a16="http://schemas.microsoft.com/office/drawing/2014/main" val="516090094"/>
                    </a:ext>
                  </a:extLst>
                </a:gridCol>
                <a:gridCol w="1461205">
                  <a:extLst>
                    <a:ext uri="{9D8B030D-6E8A-4147-A177-3AD203B41FA5}">
                      <a16:colId xmlns:a16="http://schemas.microsoft.com/office/drawing/2014/main" val="299072728"/>
                    </a:ext>
                  </a:extLst>
                </a:gridCol>
                <a:gridCol w="1681033">
                  <a:extLst>
                    <a:ext uri="{9D8B030D-6E8A-4147-A177-3AD203B41FA5}">
                      <a16:colId xmlns:a16="http://schemas.microsoft.com/office/drawing/2014/main" val="3904162828"/>
                    </a:ext>
                  </a:extLst>
                </a:gridCol>
                <a:gridCol w="1681033">
                  <a:extLst>
                    <a:ext uri="{9D8B030D-6E8A-4147-A177-3AD203B41FA5}">
                      <a16:colId xmlns:a16="http://schemas.microsoft.com/office/drawing/2014/main" val="1888243257"/>
                    </a:ext>
                  </a:extLst>
                </a:gridCol>
              </a:tblGrid>
              <a:tr h="677235">
                <a:tc>
                  <a:txBody>
                    <a:bodyPr/>
                    <a:lstStyle/>
                    <a:p>
                      <a:r>
                        <a:rPr lang="en-US" dirty="0"/>
                        <a:t>Competitor</a:t>
                      </a:r>
                    </a:p>
                    <a:p>
                      <a:r>
                        <a:rPr lang="en-US" dirty="0"/>
                        <a:t>Analysis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r>
                        <a:rPr lang="en-US" sz="1400" b="1" i="0" dirty="0">
                          <a:latin typeface="Calibri" panose="020F0502020204030204" pitchFamily="34" charset="0"/>
                          <a:cs typeface="Calibri" panose="020F0502020204030204" pitchFamily="34" charset="0"/>
                        </a:rPr>
                        <a:t>       </a:t>
                      </a:r>
                      <a:r>
                        <a:rPr lang="en-US" sz="1400" b="1" i="0" dirty="0" err="1">
                          <a:latin typeface="Calibri" panose="020F0502020204030204" pitchFamily="34" charset="0"/>
                          <a:cs typeface="Calibri" panose="020F0502020204030204" pitchFamily="34" charset="0"/>
                        </a:rPr>
                        <a:t>Lenor</a:t>
                      </a:r>
                      <a:r>
                        <a:rPr lang="en-US" sz="1400" b="1" i="0" dirty="0">
                          <a:latin typeface="Calibri" panose="020F0502020204030204" pitchFamily="34" charset="0"/>
                          <a:cs typeface="Calibri" panose="020F0502020204030204" pitchFamily="34" charset="0"/>
                        </a:rPr>
                        <a:t>          Unstoppable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endParaRPr lang="en-US" sz="1400" b="1" i="0" dirty="0">
                        <a:latin typeface="Calibri" panose="020F0502020204030204" pitchFamily="34" charset="0"/>
                        <a:cs typeface="Calibri" panose="020F0502020204030204" pitchFamily="34" charset="0"/>
                      </a:endParaRPr>
                    </a:p>
                    <a:p>
                      <a:r>
                        <a:rPr lang="en-US" sz="1400" b="1" i="0" dirty="0">
                          <a:latin typeface="Calibri" panose="020F0502020204030204" pitchFamily="34" charset="0"/>
                          <a:cs typeface="Calibri" panose="020F0502020204030204" pitchFamily="34" charset="0"/>
                        </a:rPr>
                        <a:t>    Fairy Fresh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r>
                        <a:rPr lang="en-US" sz="1400" b="1" i="0" dirty="0">
                          <a:latin typeface="Calibri" panose="020F0502020204030204" pitchFamily="34" charset="0"/>
                          <a:cs typeface="Calibri" panose="020F0502020204030204" pitchFamily="34" charset="0"/>
                        </a:rPr>
                        <a:t>     Air wick</a:t>
                      </a:r>
                    </a:p>
                    <a:p>
                      <a:r>
                        <a:rPr lang="en-US" sz="1400" b="1" i="0" dirty="0" err="1">
                          <a:latin typeface="Calibri" panose="020F0502020204030204" pitchFamily="34" charset="0"/>
                          <a:cs typeface="Calibri" panose="020F0502020204030204" pitchFamily="34" charset="0"/>
                        </a:rPr>
                        <a:t>Woolite</a:t>
                      </a:r>
                      <a:endParaRPr lang="en-US" sz="1400" b="1" i="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r>
                        <a:rPr lang="en-US" sz="1400" b="1" i="0" dirty="0">
                          <a:latin typeface="Calibri" panose="020F0502020204030204" pitchFamily="34" charset="0"/>
                          <a:cs typeface="Calibri" panose="020F0502020204030204" pitchFamily="34" charset="0"/>
                        </a:rPr>
                        <a:t>     </a:t>
                      </a:r>
                      <a:r>
                        <a:rPr lang="en-US" sz="1400" b="1" i="0" dirty="0" err="1">
                          <a:latin typeface="Calibri" panose="020F0502020204030204" pitchFamily="34" charset="0"/>
                          <a:cs typeface="Calibri" panose="020F0502020204030204" pitchFamily="34" charset="0"/>
                        </a:rPr>
                        <a:t>Airpure</a:t>
                      </a:r>
                      <a:endParaRPr lang="en-US" sz="1400" b="1" i="0" dirty="0">
                        <a:latin typeface="Calibri" panose="020F0502020204030204" pitchFamily="34" charset="0"/>
                        <a:cs typeface="Calibri" panose="020F0502020204030204" pitchFamily="34" charset="0"/>
                      </a:endParaRPr>
                    </a:p>
                    <a:p>
                      <a:r>
                        <a:rPr lang="en-US" sz="1400" b="1" i="0" dirty="0" err="1">
                          <a:latin typeface="Calibri" panose="020F0502020204030204" pitchFamily="34" charset="0"/>
                          <a:cs typeface="Calibri" panose="020F0502020204030204" pitchFamily="34" charset="0"/>
                        </a:rPr>
                        <a:t>Incrediballs</a:t>
                      </a:r>
                      <a:endParaRPr lang="en-US" sz="1400" b="1" i="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r>
                        <a:rPr lang="en-US" sz="1400" b="1" i="0" dirty="0">
                          <a:latin typeface="Calibri" panose="020F0502020204030204" pitchFamily="34" charset="0"/>
                          <a:cs typeface="Calibri" panose="020F0502020204030204" pitchFamily="34" charset="0"/>
                        </a:rPr>
                        <a:t>    Swirl</a:t>
                      </a:r>
                    </a:p>
                    <a:p>
                      <a:r>
                        <a:rPr lang="en-US" sz="1400" b="1" i="0" dirty="0">
                          <a:latin typeface="Calibri" panose="020F0502020204030204" pitchFamily="34" charset="0"/>
                          <a:cs typeface="Calibri" panose="020F0502020204030204" pitchFamily="34" charset="0"/>
                        </a:rPr>
                        <a:t>Scent booster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tc>
                  <a:txBody>
                    <a:bodyPr/>
                    <a:lstStyle/>
                    <a:p>
                      <a:r>
                        <a:rPr lang="en-US" sz="1400" b="1" i="0" dirty="0">
                          <a:latin typeface="Calibri" panose="020F0502020204030204" pitchFamily="34" charset="0"/>
                          <a:cs typeface="Calibri" panose="020F0502020204030204" pitchFamily="34" charset="0"/>
                        </a:rPr>
                        <a:t>       </a:t>
                      </a:r>
                    </a:p>
                    <a:p>
                      <a:r>
                        <a:rPr lang="en-US" sz="1400" b="1" i="0" dirty="0">
                          <a:latin typeface="Calibri" panose="020F0502020204030204" pitchFamily="34" charset="0"/>
                          <a:cs typeface="Calibri" panose="020F0502020204030204" pitchFamily="34" charset="0"/>
                        </a:rPr>
                        <a:t>         Ocado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75000"/>
                      </a:schemeClr>
                    </a:solidFill>
                  </a:tcPr>
                </a:tc>
                <a:extLst>
                  <a:ext uri="{0D108BD9-81ED-4DB2-BD59-A6C34878D82A}">
                    <a16:rowId xmlns:a16="http://schemas.microsoft.com/office/drawing/2014/main" val="2586520829"/>
                  </a:ext>
                </a:extLst>
              </a:tr>
              <a:tr h="534060">
                <a:tc>
                  <a:txBody>
                    <a:bodyPr/>
                    <a:lstStyle/>
                    <a:p>
                      <a:r>
                        <a:rPr lang="en-US" sz="1600" b="1" dirty="0">
                          <a:latin typeface="Calibri" panose="020F0502020204030204" pitchFamily="34" charset="0"/>
                          <a:cs typeface="Calibri" panose="020F0502020204030204" pitchFamily="34" charset="0"/>
                        </a:rPr>
                        <a:t>Company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      P&amp;G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P&amp;G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Reckitt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err="1">
                          <a:latin typeface="Calibri" panose="020F0502020204030204" pitchFamily="34" charset="0"/>
                          <a:cs typeface="Calibri" panose="020F0502020204030204" pitchFamily="34" charset="0"/>
                        </a:rPr>
                        <a:t>Airpure</a:t>
                      </a:r>
                      <a:endParaRPr lang="en-US" sz="14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  Swirl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Ocado</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2443327956"/>
                  </a:ext>
                </a:extLst>
              </a:tr>
              <a:tr h="723682">
                <a:tc>
                  <a:txBody>
                    <a:bodyPr/>
                    <a:lstStyle/>
                    <a:p>
                      <a:r>
                        <a:rPr lang="en-US" sz="1600" b="1" dirty="0">
                          <a:latin typeface="Calibri" panose="020F0502020204030204" pitchFamily="34" charset="0"/>
                          <a:cs typeface="Calibri" panose="020F0502020204030204" pitchFamily="34" charset="0"/>
                        </a:rPr>
                        <a:t>Website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https://</a:t>
                      </a:r>
                      <a:r>
                        <a:rPr lang="en-US" sz="1200" dirty="0" err="1">
                          <a:latin typeface="Calibri" panose="020F0502020204030204" pitchFamily="34" charset="0"/>
                          <a:cs typeface="Calibri" panose="020F0502020204030204" pitchFamily="34" charset="0"/>
                        </a:rPr>
                        <a:t>www.pg.co.uk</a:t>
                      </a:r>
                      <a:endParaRPr lang="en-US" sz="12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200" dirty="0">
                          <a:latin typeface="Calibri" panose="020F0502020204030204" pitchFamily="34" charset="0"/>
                          <a:cs typeface="Calibri" panose="020F0502020204030204" pitchFamily="34" charset="0"/>
                        </a:rPr>
                        <a:t>https://</a:t>
                      </a:r>
                      <a:r>
                        <a:rPr lang="en-US" sz="1200" dirty="0" err="1">
                          <a:latin typeface="Calibri" panose="020F0502020204030204" pitchFamily="34" charset="0"/>
                          <a:cs typeface="Calibri" panose="020F0502020204030204" pitchFamily="34" charset="0"/>
                        </a:rPr>
                        <a:t>www.pg.co.uk</a:t>
                      </a:r>
                      <a:endParaRPr lang="en-US" sz="12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https://</a:t>
                      </a:r>
                      <a:r>
                        <a:rPr lang="en-US" sz="1200" dirty="0" err="1">
                          <a:latin typeface="Calibri" panose="020F0502020204030204" pitchFamily="34" charset="0"/>
                          <a:cs typeface="Calibri" panose="020F0502020204030204" pitchFamily="34" charset="0"/>
                        </a:rPr>
                        <a:t>www.reckitt.com</a:t>
                      </a:r>
                      <a:endParaRPr lang="en-US" sz="12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https://</a:t>
                      </a:r>
                      <a:r>
                        <a:rPr lang="en-US" sz="1200" dirty="0" err="1">
                          <a:latin typeface="Calibri" panose="020F0502020204030204" pitchFamily="34" charset="0"/>
                          <a:cs typeface="Calibri" panose="020F0502020204030204" pitchFamily="34" charset="0"/>
                        </a:rPr>
                        <a:t>airpure.com</a:t>
                      </a:r>
                      <a:endParaRPr lang="en-US" sz="12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https://</a:t>
                      </a:r>
                      <a:r>
                        <a:rPr lang="en-US" sz="1200" dirty="0" err="1">
                          <a:latin typeface="Calibri" panose="020F0502020204030204" pitchFamily="34" charset="0"/>
                          <a:cs typeface="Calibri" panose="020F0502020204030204" pitchFamily="34" charset="0"/>
                        </a:rPr>
                        <a:t>www.swirl.com</a:t>
                      </a:r>
                      <a:endParaRPr lang="en-US" sz="12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https://</a:t>
                      </a:r>
                      <a:r>
                        <a:rPr lang="en-US" sz="1200" dirty="0" err="1">
                          <a:latin typeface="Calibri" panose="020F0502020204030204" pitchFamily="34" charset="0"/>
                          <a:cs typeface="Calibri" panose="020F0502020204030204" pitchFamily="34" charset="0"/>
                        </a:rPr>
                        <a:t>www.ocado.com</a:t>
                      </a:r>
                      <a:endParaRPr lang="en-US" sz="12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2544732448"/>
                  </a:ext>
                </a:extLst>
              </a:tr>
              <a:tr h="613350">
                <a:tc>
                  <a:txBody>
                    <a:bodyPr/>
                    <a:lstStyle/>
                    <a:p>
                      <a:r>
                        <a:rPr lang="en-US" sz="1600" b="1" dirty="0">
                          <a:latin typeface="Calibri" panose="020F0502020204030204" pitchFamily="34" charset="0"/>
                          <a:cs typeface="Calibri" panose="020F0502020204030204" pitchFamily="34" charset="0"/>
                        </a:rPr>
                        <a:t>No of Employees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106000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106000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43000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10-50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10-50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19000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521292859"/>
                  </a:ext>
                </a:extLst>
              </a:tr>
              <a:tr h="607531">
                <a:tc>
                  <a:txBody>
                    <a:bodyPr/>
                    <a:lstStyle/>
                    <a:p>
                      <a:r>
                        <a:rPr lang="en-US" sz="1600" b="1" dirty="0" err="1">
                          <a:latin typeface="Calibri" panose="020F0502020204030204" pitchFamily="34" charset="0"/>
                          <a:cs typeface="Calibri" panose="020F0502020204030204" pitchFamily="34" charset="0"/>
                        </a:rPr>
                        <a:t>Headquater</a:t>
                      </a:r>
                      <a:endParaRPr lang="en-US" sz="1600" b="1"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IN" sz="1400" b="0" i="0" u="none" strike="noStrike" kern="1200" dirty="0">
                          <a:solidFill>
                            <a:schemeClr val="dk1"/>
                          </a:solidFill>
                          <a:effectLst/>
                          <a:latin typeface="Calibri" panose="020F0502020204030204" pitchFamily="34" charset="0"/>
                          <a:ea typeface="+mn-ea"/>
                          <a:cs typeface="Calibri" panose="020F0502020204030204" pitchFamily="34" charset="0"/>
                        </a:rPr>
                        <a:t>Cincinnati, Ohio</a:t>
                      </a:r>
                      <a:endParaRPr lang="en-US" sz="1400" b="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IN" sz="1400" b="0" i="0" u="none" strike="noStrike" kern="1200" dirty="0">
                          <a:solidFill>
                            <a:schemeClr val="dk1"/>
                          </a:solidFill>
                          <a:effectLst/>
                          <a:latin typeface="Calibri" panose="020F0502020204030204" pitchFamily="34" charset="0"/>
                          <a:ea typeface="+mn-ea"/>
                          <a:cs typeface="Calibri" panose="020F0502020204030204" pitchFamily="34" charset="0"/>
                        </a:rPr>
                        <a:t>Cincinnati, Ohio</a:t>
                      </a:r>
                      <a:endParaRPr lang="en-US" sz="1400" b="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IN" sz="1400" b="0" i="0" u="none" strike="noStrike" kern="1200" dirty="0">
                          <a:solidFill>
                            <a:schemeClr val="dk1"/>
                          </a:solidFill>
                          <a:effectLst/>
                          <a:latin typeface="Calibri" panose="020F0502020204030204" pitchFamily="34" charset="0"/>
                          <a:ea typeface="+mn-ea"/>
                          <a:cs typeface="Calibri" panose="020F0502020204030204" pitchFamily="34" charset="0"/>
                        </a:rPr>
                        <a:t>Slough, England,</a:t>
                      </a:r>
                      <a:endParaRPr lang="en-US" sz="1400" b="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b="0" dirty="0" err="1">
                          <a:latin typeface="Calibri" panose="020F0502020204030204" pitchFamily="34" charset="0"/>
                          <a:cs typeface="Calibri" panose="020F0502020204030204" pitchFamily="34" charset="0"/>
                        </a:rPr>
                        <a:t>Bury,UK</a:t>
                      </a:r>
                      <a:endParaRPr lang="en-US" sz="1400" b="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b="0" dirty="0">
                          <a:latin typeface="Calibri" panose="020F0502020204030204" pitchFamily="34" charset="0"/>
                          <a:cs typeface="Calibri" panose="020F0502020204030204" pitchFamily="34" charset="0"/>
                        </a:rPr>
                        <a:t>China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IN" sz="1400" b="0" i="0" u="none" strike="noStrike" kern="1200" dirty="0">
                          <a:solidFill>
                            <a:schemeClr val="dk1"/>
                          </a:solidFill>
                          <a:effectLst/>
                          <a:latin typeface="Calibri" panose="020F0502020204030204" pitchFamily="34" charset="0"/>
                          <a:ea typeface="+mn-ea"/>
                          <a:cs typeface="Calibri" panose="020F0502020204030204" pitchFamily="34" charset="0"/>
                        </a:rPr>
                        <a:t>Hatfield, Hertfordshire</a:t>
                      </a:r>
                      <a:endParaRPr lang="en-US" sz="1400" b="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2571300359"/>
                  </a:ext>
                </a:extLst>
              </a:tr>
              <a:tr h="2031704">
                <a:tc>
                  <a:txBody>
                    <a:bodyPr/>
                    <a:lstStyle/>
                    <a:p>
                      <a:r>
                        <a:rPr lang="en-US" sz="1600" b="1" dirty="0">
                          <a:latin typeface="Calibri" panose="020F0502020204030204" pitchFamily="34" charset="0"/>
                          <a:cs typeface="Calibri" panose="020F0502020204030204" pitchFamily="34" charset="0"/>
                        </a:rPr>
                        <a:t>Product benefits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It offers up to 12 weeks of extended freshness (in storage), ensuring that your clothing retain their freshness and </a:t>
                      </a:r>
                      <a:r>
                        <a:rPr lang="en-US" sz="1200" dirty="0" err="1">
                          <a:latin typeface="Calibri" panose="020F0502020204030204" pitchFamily="34" charset="0"/>
                          <a:cs typeface="Calibri" panose="020F0502020204030204" pitchFamily="34" charset="0"/>
                        </a:rPr>
                        <a:t>favourite</a:t>
                      </a:r>
                      <a:r>
                        <a:rPr lang="en-US" sz="1200" dirty="0">
                          <a:latin typeface="Calibri" panose="020F0502020204030204" pitchFamily="34" charset="0"/>
                          <a:cs typeface="Calibri" panose="020F0502020204030204" pitchFamily="34" charset="0"/>
                        </a:rPr>
                        <a:t> aroma for a longer period of time.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In-wash aroma booster, dermatologically approved, for moderate freshness that endures. Fresh cardboard from Fairy Beads with no dyes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Your </a:t>
                      </a:r>
                      <a:r>
                        <a:rPr lang="en-US" sz="1200" dirty="0" err="1">
                          <a:latin typeface="Calibri" panose="020F0502020204030204" pitchFamily="34" charset="0"/>
                          <a:cs typeface="Calibri" panose="020F0502020204030204" pitchFamily="34" charset="0"/>
                        </a:rPr>
                        <a:t>favourite</a:t>
                      </a:r>
                      <a:r>
                        <a:rPr lang="en-US" sz="1200" dirty="0">
                          <a:latin typeface="Calibri" panose="020F0502020204030204" pitchFamily="34" charset="0"/>
                          <a:cs typeface="Calibri" panose="020F0502020204030204" pitchFamily="34" charset="0"/>
                        </a:rPr>
                        <a:t> Air Wick Scent, enhanced with 30 Essential Oils, will enhance the fragrance of each wash. Discover a lingering scent for the fabrics you and your family will be using.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With the help of this Scent booster, you may </a:t>
                      </a:r>
                      <a:r>
                        <a:rPr lang="en-US" sz="1200" dirty="0" err="1">
                          <a:latin typeface="Calibri" panose="020F0502020204030204" pitchFamily="34" charset="0"/>
                          <a:cs typeface="Calibri" panose="020F0502020204030204" pitchFamily="34" charset="0"/>
                        </a:rPr>
                        <a:t>revitalise</a:t>
                      </a:r>
                      <a:r>
                        <a:rPr lang="en-US" sz="1200" dirty="0">
                          <a:latin typeface="Calibri" panose="020F0502020204030204" pitchFamily="34" charset="0"/>
                          <a:cs typeface="Calibri" panose="020F0502020204030204" pitchFamily="34" charset="0"/>
                        </a:rPr>
                        <a:t> your entire wardrobe. The scent generated during the washing process is contained in each individual pearl. cruelty-free and vegan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IN" sz="1200" b="0" i="0" u="none" strike="noStrike" kern="1200" dirty="0">
                          <a:solidFill>
                            <a:schemeClr val="dk1"/>
                          </a:solidFill>
                          <a:effectLst/>
                          <a:latin typeface="Calibri" panose="020F0502020204030204" pitchFamily="34" charset="0"/>
                          <a:ea typeface="+mn-ea"/>
                          <a:cs typeface="Calibri" panose="020F0502020204030204" pitchFamily="34" charset="0"/>
                        </a:rPr>
                        <a:t>Extremely easy to use, simply add this to your washing for fragrance boost on your clothing and other fabrics.</a:t>
                      </a:r>
                      <a:endParaRPr lang="en-US" sz="12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IN" sz="1200" b="0" i="0" u="none" strike="noStrike" kern="1200" dirty="0">
                          <a:solidFill>
                            <a:schemeClr val="dk1"/>
                          </a:solidFill>
                          <a:effectLst/>
                          <a:latin typeface="Calibri" panose="020F0502020204030204" pitchFamily="34" charset="0"/>
                          <a:ea typeface="+mn-ea"/>
                          <a:cs typeface="Calibri" panose="020F0502020204030204" pitchFamily="34" charset="0"/>
                        </a:rPr>
                        <a:t>Boosts and enhances fragrance</a:t>
                      </a:r>
                      <a:br>
                        <a:rPr lang="en-IN" sz="1200" dirty="0">
                          <a:latin typeface="Calibri" panose="020F0502020204030204" pitchFamily="34" charset="0"/>
                          <a:cs typeface="Calibri" panose="020F0502020204030204" pitchFamily="34" charset="0"/>
                        </a:rPr>
                      </a:br>
                      <a:r>
                        <a:rPr lang="en-IN" sz="1200" b="0" i="0" u="none" strike="noStrike" kern="1200" dirty="0">
                          <a:solidFill>
                            <a:schemeClr val="dk1"/>
                          </a:solidFill>
                          <a:effectLst/>
                          <a:latin typeface="Calibri" panose="020F0502020204030204" pitchFamily="34" charset="0"/>
                          <a:ea typeface="+mn-ea"/>
                          <a:cs typeface="Calibri" panose="020F0502020204030204" pitchFamily="34" charset="0"/>
                        </a:rPr>
                        <a:t>Keeps your laundry fresher for longer</a:t>
                      </a:r>
                      <a:br>
                        <a:rPr lang="en-IN" sz="1200" dirty="0">
                          <a:latin typeface="Calibri" panose="020F0502020204030204" pitchFamily="34" charset="0"/>
                          <a:cs typeface="Calibri" panose="020F0502020204030204" pitchFamily="34" charset="0"/>
                        </a:rPr>
                      </a:br>
                      <a:br>
                        <a:rPr lang="en-IN" sz="1200" dirty="0">
                          <a:latin typeface="Calibri" panose="020F0502020204030204" pitchFamily="34" charset="0"/>
                          <a:cs typeface="Calibri" panose="020F0502020204030204" pitchFamily="34" charset="0"/>
                        </a:rPr>
                      </a:br>
                      <a:r>
                        <a:rPr lang="en-IN" sz="1200" b="0" i="0" u="none" strike="noStrike" kern="1200" dirty="0">
                          <a:solidFill>
                            <a:schemeClr val="dk1"/>
                          </a:solidFill>
                          <a:effectLst/>
                          <a:latin typeface="Calibri" panose="020F0502020204030204" pitchFamily="34" charset="0"/>
                          <a:ea typeface="+mn-ea"/>
                          <a:cs typeface="Calibri" panose="020F0502020204030204" pitchFamily="34" charset="0"/>
                        </a:rPr>
                        <a:t>Not tested on animals.</a:t>
                      </a:r>
                      <a:endParaRPr lang="en-US" sz="1200" b="1" i="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2220637500"/>
                  </a:ext>
                </a:extLst>
              </a:tr>
              <a:tr h="534060">
                <a:tc>
                  <a:txBody>
                    <a:bodyPr/>
                    <a:lstStyle/>
                    <a:p>
                      <a:r>
                        <a:rPr lang="en-US" sz="1600" b="1" dirty="0">
                          <a:latin typeface="Calibri" panose="020F0502020204030204" pitchFamily="34" charset="0"/>
                          <a:cs typeface="Calibri" panose="020F0502020204030204" pitchFamily="34" charset="0"/>
                        </a:rPr>
                        <a:t>Price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b="0" i="0" u="none" strike="noStrike" kern="1200" dirty="0">
                          <a:solidFill>
                            <a:schemeClr val="bg1"/>
                          </a:solidFill>
                          <a:effectLst/>
                          <a:latin typeface="Calibri" panose="020F0502020204030204" pitchFamily="34" charset="0"/>
                          <a:ea typeface="+mn-ea"/>
                          <a:cs typeface="Calibri" panose="020F0502020204030204" pitchFamily="34" charset="0"/>
                        </a:rPr>
                        <a:t>14</a:t>
                      </a:r>
                      <a:r>
                        <a:rPr lang="en-US" sz="1200" dirty="0">
                          <a:solidFill>
                            <a:schemeClr val="bg1"/>
                          </a:solidFill>
                          <a:latin typeface="Calibri" panose="020F0502020204030204" pitchFamily="34" charset="0"/>
                          <a:cs typeface="Calibri" panose="020F0502020204030204" pitchFamily="34" charset="0"/>
                        </a:rPr>
                        <a:t>£</a:t>
                      </a:r>
                      <a:r>
                        <a:rPr lang="en-IN" sz="1200" b="0" i="0" u="none" strike="noStrike" kern="1200" dirty="0">
                          <a:solidFill>
                            <a:schemeClr val="bg1"/>
                          </a:solidFill>
                          <a:effectLst/>
                          <a:latin typeface="Calibri" panose="020F0502020204030204" pitchFamily="34" charset="0"/>
                          <a:ea typeface="+mn-ea"/>
                          <a:cs typeface="Calibri" panose="020F0502020204030204" pitchFamily="34" charset="0"/>
                        </a:rPr>
                        <a:t> per kg</a:t>
                      </a:r>
                      <a:endParaRPr lang="en-US" sz="1200" u="none" dirty="0">
                        <a:solidFill>
                          <a:schemeClr val="bg1"/>
                        </a:solidFill>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solidFill>
                            <a:schemeClr val="bg1"/>
                          </a:solidFill>
                          <a:latin typeface="Calibri" panose="020F0502020204030204" pitchFamily="34" charset="0"/>
                          <a:cs typeface="Calibri" panose="020F0502020204030204" pitchFamily="34" charset="0"/>
                        </a:rPr>
                        <a:t>15£ Per Kg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12£ per </a:t>
                      </a:r>
                      <a:r>
                        <a:rPr lang="en-US" sz="1200" dirty="0" err="1">
                          <a:latin typeface="Calibri" panose="020F0502020204030204" pitchFamily="34" charset="0"/>
                          <a:cs typeface="Calibri" panose="020F0502020204030204" pitchFamily="34" charset="0"/>
                        </a:rPr>
                        <a:t>Litre</a:t>
                      </a:r>
                      <a:endParaRPr lang="en-US" sz="1200" dirty="0">
                        <a:latin typeface="Calibri" panose="020F0502020204030204" pitchFamily="34" charset="0"/>
                        <a:cs typeface="Calibri" panose="020F050202020403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9£ per Kg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7£ per Kg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200" dirty="0">
                          <a:latin typeface="Calibri" panose="020F0502020204030204" pitchFamily="34" charset="0"/>
                          <a:cs typeface="Calibri" panose="020F0502020204030204" pitchFamily="34" charset="0"/>
                        </a:rPr>
                        <a:t>10.7£ per Kg</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4194907186"/>
                  </a:ext>
                </a:extLst>
              </a:tr>
              <a:tr h="555446">
                <a:tc>
                  <a:txBody>
                    <a:bodyPr/>
                    <a:lstStyle/>
                    <a:p>
                      <a:r>
                        <a:rPr lang="en-US" sz="1600" b="1" dirty="0">
                          <a:latin typeface="Calibri" panose="020F0502020204030204" pitchFamily="34" charset="0"/>
                          <a:cs typeface="Calibri" panose="020F0502020204030204" pitchFamily="34" charset="0"/>
                        </a:rPr>
                        <a:t>Threats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N/A</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High</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Moderate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tc>
                  <a:txBody>
                    <a:bodyPr/>
                    <a:lstStyle/>
                    <a:p>
                      <a:r>
                        <a:rPr lang="en-US" sz="1400" dirty="0">
                          <a:latin typeface="Calibri" panose="020F0502020204030204" pitchFamily="34" charset="0"/>
                          <a:cs typeface="Calibri" panose="020F050202020403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40000"/>
                        <a:lumOff val="60000"/>
                      </a:schemeClr>
                    </a:solidFill>
                  </a:tcPr>
                </a:tc>
                <a:extLst>
                  <a:ext uri="{0D108BD9-81ED-4DB2-BD59-A6C34878D82A}">
                    <a16:rowId xmlns:a16="http://schemas.microsoft.com/office/drawing/2014/main" val="4068647369"/>
                  </a:ext>
                </a:extLst>
              </a:tr>
            </a:tbl>
          </a:graphicData>
        </a:graphic>
      </p:graphicFrame>
      <p:pic>
        <p:nvPicPr>
          <p:cNvPr id="2" name="Audio Recording 16-Dec-2022 at 10:48:58 AM">
            <a:hlinkClick r:id="" action="ppaction://media"/>
            <a:extLst>
              <a:ext uri="{FF2B5EF4-FFF2-40B4-BE49-F238E27FC236}">
                <a16:creationId xmlns:a16="http://schemas.microsoft.com/office/drawing/2014/main" id="{1A1413FC-F583-4D63-77BB-600880A947F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740073" y="6045200"/>
            <a:ext cx="812800" cy="812800"/>
          </a:xfrm>
          <a:prstGeom prst="rect">
            <a:avLst/>
          </a:prstGeom>
        </p:spPr>
      </p:pic>
    </p:spTree>
    <p:extLst>
      <p:ext uri="{BB962C8B-B14F-4D97-AF65-F5344CB8AC3E}">
        <p14:creationId xmlns:p14="http://schemas.microsoft.com/office/powerpoint/2010/main" val="3281622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6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CC46A-969D-62E5-13D0-041627DFEC33}"/>
              </a:ext>
            </a:extLst>
          </p:cNvPr>
          <p:cNvSpPr>
            <a:spLocks noGrp="1"/>
          </p:cNvSpPr>
          <p:nvPr>
            <p:ph type="title"/>
          </p:nvPr>
        </p:nvSpPr>
        <p:spPr>
          <a:xfrm>
            <a:off x="4327958" y="221673"/>
            <a:ext cx="3250478" cy="581891"/>
          </a:xfrm>
        </p:spPr>
        <p:txBody>
          <a:bodyPr/>
          <a:lstStyle/>
          <a:p>
            <a:r>
              <a:rPr lang="en-US" dirty="0"/>
              <a:t>Swot Analysis</a:t>
            </a:r>
          </a:p>
        </p:txBody>
      </p:sp>
      <p:graphicFrame>
        <p:nvGraphicFramePr>
          <p:cNvPr id="4" name="Table 4">
            <a:extLst>
              <a:ext uri="{FF2B5EF4-FFF2-40B4-BE49-F238E27FC236}">
                <a16:creationId xmlns:a16="http://schemas.microsoft.com/office/drawing/2014/main" id="{E09F0269-9970-01BD-35A1-CCC26F7FE858}"/>
              </a:ext>
            </a:extLst>
          </p:cNvPr>
          <p:cNvGraphicFramePr>
            <a:graphicFrameLocks noGrp="1"/>
          </p:cNvGraphicFramePr>
          <p:nvPr>
            <p:ph idx="1"/>
            <p:extLst>
              <p:ext uri="{D42A27DB-BD31-4B8C-83A1-F6EECF244321}">
                <p14:modId xmlns:p14="http://schemas.microsoft.com/office/powerpoint/2010/main" val="66746143"/>
              </p:ext>
            </p:extLst>
          </p:nvPr>
        </p:nvGraphicFramePr>
        <p:xfrm>
          <a:off x="969817" y="935181"/>
          <a:ext cx="10072256" cy="5146964"/>
        </p:xfrm>
        <a:graphic>
          <a:graphicData uri="http://schemas.openxmlformats.org/drawingml/2006/table">
            <a:tbl>
              <a:tblPr firstRow="1" bandRow="1">
                <a:tableStyleId>{5C22544A-7EE6-4342-B048-85BDC9FD1C3A}</a:tableStyleId>
              </a:tblPr>
              <a:tblGrid>
                <a:gridCol w="5036128">
                  <a:extLst>
                    <a:ext uri="{9D8B030D-6E8A-4147-A177-3AD203B41FA5}">
                      <a16:colId xmlns:a16="http://schemas.microsoft.com/office/drawing/2014/main" val="617908610"/>
                    </a:ext>
                  </a:extLst>
                </a:gridCol>
                <a:gridCol w="5036128">
                  <a:extLst>
                    <a:ext uri="{9D8B030D-6E8A-4147-A177-3AD203B41FA5}">
                      <a16:colId xmlns:a16="http://schemas.microsoft.com/office/drawing/2014/main" val="3916416111"/>
                    </a:ext>
                  </a:extLst>
                </a:gridCol>
              </a:tblGrid>
              <a:tr h="2573482">
                <a:tc>
                  <a:txBody>
                    <a:bodyPr/>
                    <a:lstStyle/>
                    <a:p>
                      <a:r>
                        <a:rPr lang="en-US" sz="2000" b="0" dirty="0">
                          <a:solidFill>
                            <a:schemeClr val="bg1"/>
                          </a:solidFill>
                        </a:rPr>
                        <a:t>                         </a:t>
                      </a:r>
                      <a:r>
                        <a:rPr lang="en-US" sz="2400" b="1" dirty="0">
                          <a:solidFill>
                            <a:schemeClr val="bg1"/>
                          </a:solidFill>
                        </a:rPr>
                        <a:t>Strength</a:t>
                      </a:r>
                    </a:p>
                    <a:p>
                      <a:endParaRPr lang="en-US" sz="2400" b="1" dirty="0">
                        <a:solidFill>
                          <a:schemeClr val="bg1"/>
                        </a:solidFill>
                      </a:endParaRPr>
                    </a:p>
                    <a:p>
                      <a:pPr marL="285750" indent="-285750">
                        <a:buFont typeface="Arial" panose="020B0604020202020204" pitchFamily="34" charset="0"/>
                        <a:buChar char="•"/>
                      </a:pPr>
                      <a:r>
                        <a:rPr lang="en-US" sz="1600" b="0" dirty="0">
                          <a:solidFill>
                            <a:schemeClr val="bg1"/>
                          </a:solidFill>
                          <a:latin typeface="Calibri" panose="020F0502020204030204" pitchFamily="34" charset="0"/>
                          <a:cs typeface="Calibri" panose="020F0502020204030204" pitchFamily="34" charset="0"/>
                        </a:rPr>
                        <a:t>Over time, a strong brand equity was built ,</a:t>
                      </a:r>
                      <a:r>
                        <a:rPr lang="en-IN" sz="1600" b="0" i="0" u="none" strike="noStrike" kern="1200" dirty="0">
                          <a:solidFill>
                            <a:schemeClr val="bg1"/>
                          </a:solidFill>
                          <a:effectLst/>
                          <a:latin typeface="Calibri" panose="020F0502020204030204" pitchFamily="34" charset="0"/>
                          <a:ea typeface="+mn-ea"/>
                          <a:cs typeface="Calibri" panose="020F0502020204030204" pitchFamily="34" charset="0"/>
                        </a:rPr>
                        <a:t>the flagship brand P&amp;G </a:t>
                      </a:r>
                      <a:r>
                        <a:rPr lang="en-US" sz="1600" b="0" dirty="0">
                          <a:solidFill>
                            <a:schemeClr val="bg1"/>
                          </a:solidFill>
                          <a:latin typeface="Calibri" panose="020F0502020204030204" pitchFamily="34" charset="0"/>
                          <a:cs typeface="Calibri" panose="020F0502020204030204" pitchFamily="34" charset="0"/>
                        </a:rPr>
                        <a:t>. </a:t>
                      </a:r>
                    </a:p>
                    <a:p>
                      <a:pPr marL="285750" indent="-285750">
                        <a:buFont typeface="Arial" panose="020B0604020202020204" pitchFamily="34" charset="0"/>
                        <a:buChar char="•"/>
                      </a:pPr>
                      <a:r>
                        <a:rPr lang="en-US" sz="1600" b="0" dirty="0">
                          <a:solidFill>
                            <a:schemeClr val="bg1"/>
                          </a:solidFill>
                          <a:latin typeface="Calibri" panose="020F0502020204030204" pitchFamily="34" charset="0"/>
                          <a:cs typeface="Calibri" panose="020F0502020204030204" pitchFamily="34" charset="0"/>
                        </a:rPr>
                        <a:t>Widespread distribution system </a:t>
                      </a:r>
                    </a:p>
                    <a:p>
                      <a:pPr marL="285750" indent="-285750">
                        <a:buFont typeface="Arial" panose="020B0604020202020204" pitchFamily="34" charset="0"/>
                        <a:buChar char="•"/>
                      </a:pPr>
                      <a:r>
                        <a:rPr lang="en-US" sz="1600" b="0" dirty="0">
                          <a:solidFill>
                            <a:schemeClr val="bg1"/>
                          </a:solidFill>
                          <a:latin typeface="Calibri" panose="020F0502020204030204" pitchFamily="34" charset="0"/>
                          <a:cs typeface="Calibri" panose="020F0502020204030204" pitchFamily="34" charset="0"/>
                        </a:rPr>
                        <a:t> Dominance in the Scent booster market (mid priced segment).</a:t>
                      </a:r>
                    </a:p>
                    <a:p>
                      <a:pPr marL="285750" indent="-285750">
                        <a:buFont typeface="Arial" panose="020B0604020202020204" pitchFamily="34" charset="0"/>
                        <a:buChar char="•"/>
                      </a:pPr>
                      <a:r>
                        <a:rPr lang="en-IN" sz="1600" b="0" kern="1200" dirty="0">
                          <a:solidFill>
                            <a:schemeClr val="bg1"/>
                          </a:solidFill>
                          <a:effectLst/>
                          <a:latin typeface="Calibri" panose="020F0502020204030204" pitchFamily="34" charset="0"/>
                          <a:ea typeface="+mn-ea"/>
                          <a:cs typeface="Calibri" panose="020F0502020204030204" pitchFamily="34" charset="0"/>
                        </a:rPr>
                        <a:t>Offering high quality and premium eco-friendly product</a:t>
                      </a:r>
                      <a:endParaRPr lang="en-US" sz="1600" b="0" dirty="0">
                        <a:solidFill>
                          <a:schemeClr val="bg1"/>
                        </a:solidFill>
                        <a:latin typeface="Calibri" panose="020F0502020204030204" pitchFamily="34" charset="0"/>
                        <a:cs typeface="Calibri" panose="020F0502020204030204" pitchFamily="34" charset="0"/>
                      </a:endParaRPr>
                    </a:p>
                  </a:txBody>
                  <a:tcPr>
                    <a:solidFill>
                      <a:schemeClr val="accent1">
                        <a:lumMod val="40000"/>
                        <a:lumOff val="60000"/>
                      </a:schemeClr>
                    </a:solidFill>
                  </a:tcPr>
                </a:tc>
                <a:tc>
                  <a:txBody>
                    <a:bodyPr/>
                    <a:lstStyle/>
                    <a:p>
                      <a:r>
                        <a:rPr lang="en-US" b="0" dirty="0">
                          <a:solidFill>
                            <a:schemeClr val="bg1"/>
                          </a:solidFill>
                        </a:rPr>
                        <a:t>                             </a:t>
                      </a:r>
                      <a:r>
                        <a:rPr lang="en-US" sz="2400" b="1" dirty="0">
                          <a:solidFill>
                            <a:schemeClr val="bg1"/>
                          </a:solidFill>
                        </a:rPr>
                        <a:t>Weakness</a:t>
                      </a:r>
                    </a:p>
                    <a:p>
                      <a:endParaRPr lang="en-US" sz="2400" b="1" dirty="0">
                        <a:solidFill>
                          <a:schemeClr val="bg1"/>
                        </a:solidFill>
                      </a:endParaRPr>
                    </a:p>
                    <a:p>
                      <a:pPr marL="285750" indent="-285750">
                        <a:buFont typeface="Arial" panose="020B0604020202020204" pitchFamily="34" charset="0"/>
                        <a:buChar char="•"/>
                      </a:pPr>
                      <a:r>
                        <a:rPr lang="en-IN" sz="1600" b="0" i="0" u="none" strike="noStrike" kern="1200" dirty="0">
                          <a:solidFill>
                            <a:schemeClr val="bg1"/>
                          </a:solidFill>
                          <a:effectLst/>
                          <a:latin typeface="Calibri" panose="020F0502020204030204" pitchFamily="34" charset="0"/>
                          <a:ea typeface="+mn-ea"/>
                          <a:cs typeface="Calibri" panose="020F0502020204030204" pitchFamily="34" charset="0"/>
                        </a:rPr>
                        <a:t>Various lower priced products available in the market</a:t>
                      </a:r>
                    </a:p>
                    <a:p>
                      <a:pPr marL="285750" indent="-285750">
                        <a:buFont typeface="Arial" panose="020B0604020202020204" pitchFamily="34" charset="0"/>
                        <a:buChar char="•"/>
                      </a:pPr>
                      <a:r>
                        <a:rPr lang="en-IN" sz="1600" b="0" i="0" u="none" strike="noStrike" kern="1200" dirty="0">
                          <a:solidFill>
                            <a:schemeClr val="bg1"/>
                          </a:solidFill>
                          <a:effectLst/>
                          <a:latin typeface="Calibri" panose="020F0502020204030204" pitchFamily="34" charset="0"/>
                          <a:ea typeface="+mn-ea"/>
                          <a:cs typeface="Calibri" panose="020F0502020204030204" pitchFamily="34" charset="0"/>
                        </a:rPr>
                        <a:t>Strong competitors</a:t>
                      </a:r>
                    </a:p>
                    <a:p>
                      <a:pPr marL="285750" indent="-285750">
                        <a:buFont typeface="Arial" panose="020B0604020202020204" pitchFamily="34" charset="0"/>
                        <a:buChar char="•"/>
                      </a:pPr>
                      <a:r>
                        <a:rPr lang="en-IN" sz="1600" b="0" i="0" u="none" strike="noStrike" kern="1200" dirty="0" err="1">
                          <a:solidFill>
                            <a:schemeClr val="bg1"/>
                          </a:solidFill>
                          <a:effectLst/>
                          <a:latin typeface="Calibri" panose="020F0502020204030204" pitchFamily="34" charset="0"/>
                          <a:ea typeface="+mn-ea"/>
                          <a:cs typeface="Calibri" panose="020F0502020204030204" pitchFamily="34" charset="0"/>
                        </a:rPr>
                        <a:t>Competetion</a:t>
                      </a:r>
                      <a:r>
                        <a:rPr lang="en-IN" sz="1600" b="0" i="0" u="none" strike="noStrike" kern="1200" dirty="0">
                          <a:solidFill>
                            <a:schemeClr val="bg1"/>
                          </a:solidFill>
                          <a:effectLst/>
                          <a:latin typeface="Calibri" panose="020F0502020204030204" pitchFamily="34" charset="0"/>
                          <a:ea typeface="+mn-ea"/>
                          <a:cs typeface="Calibri" panose="020F0502020204030204" pitchFamily="34" charset="0"/>
                        </a:rPr>
                        <a:t> within own brand P&amp;G through Fairy fresh and Downy.</a:t>
                      </a:r>
                      <a:endParaRPr lang="en-US" sz="1600" b="0" dirty="0">
                        <a:solidFill>
                          <a:schemeClr val="bg1"/>
                        </a:solidFill>
                        <a:latin typeface="Calibri" panose="020F0502020204030204" pitchFamily="34" charset="0"/>
                        <a:cs typeface="Calibri" panose="020F0502020204030204" pitchFamily="34" charset="0"/>
                      </a:endParaRPr>
                    </a:p>
                  </a:txBody>
                  <a:tcPr>
                    <a:solidFill>
                      <a:schemeClr val="accent1">
                        <a:lumMod val="40000"/>
                        <a:lumOff val="60000"/>
                      </a:schemeClr>
                    </a:solidFill>
                  </a:tcPr>
                </a:tc>
                <a:extLst>
                  <a:ext uri="{0D108BD9-81ED-4DB2-BD59-A6C34878D82A}">
                    <a16:rowId xmlns:a16="http://schemas.microsoft.com/office/drawing/2014/main" val="449770245"/>
                  </a:ext>
                </a:extLst>
              </a:tr>
              <a:tr h="2573482">
                <a:tc>
                  <a:txBody>
                    <a:bodyPr/>
                    <a:lstStyle/>
                    <a:p>
                      <a:r>
                        <a:rPr lang="en-US" dirty="0"/>
                        <a:t>                      </a:t>
                      </a:r>
                      <a:r>
                        <a:rPr lang="en-US" sz="2400" b="1" dirty="0"/>
                        <a:t>Opportunity</a:t>
                      </a:r>
                    </a:p>
                    <a:p>
                      <a:endParaRPr lang="en-US" sz="2400" b="1" dirty="0"/>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Export to developing or adjacent nations </a:t>
                      </a:r>
                    </a:p>
                    <a:p>
                      <a:pPr marL="285750" indent="-285750">
                        <a:buFont typeface="Arial" panose="020B0604020202020204" pitchFamily="34" charset="0"/>
                        <a:buChar char="•"/>
                      </a:pPr>
                      <a:r>
                        <a:rPr lang="en-US" sz="1600" dirty="0">
                          <a:latin typeface="Calibri" panose="020F0502020204030204" pitchFamily="34" charset="0"/>
                          <a:cs typeface="Calibri" panose="020F0502020204030204" pitchFamily="34" charset="0"/>
                        </a:rPr>
                        <a:t>Expand market share in the premium category through the introduction of variants</a:t>
                      </a:r>
                    </a:p>
                    <a:p>
                      <a:pPr marL="285750" indent="-285750">
                        <a:buFont typeface="Arial" panose="020B0604020202020204" pitchFamily="34" charset="0"/>
                        <a:buChar char="•"/>
                      </a:pPr>
                      <a:r>
                        <a:rPr lang="en-IN" sz="1600" b="0" i="0" u="none" strike="noStrike" kern="1200" dirty="0">
                          <a:solidFill>
                            <a:schemeClr val="dk1"/>
                          </a:solidFill>
                          <a:effectLst/>
                          <a:latin typeface="Calibri" panose="020F0502020204030204" pitchFamily="34" charset="0"/>
                          <a:ea typeface="+mn-ea"/>
                          <a:cs typeface="Calibri" panose="020F0502020204030204" pitchFamily="34" charset="0"/>
                        </a:rPr>
                        <a:t>Selling a product or service to a specialized segment of a market.</a:t>
                      </a:r>
                      <a:endParaRPr lang="en-US" sz="1600" dirty="0">
                        <a:latin typeface="Calibri" panose="020F0502020204030204" pitchFamily="34" charset="0"/>
                        <a:cs typeface="Calibri" panose="020F0502020204030204" pitchFamily="34" charset="0"/>
                      </a:endParaRPr>
                    </a:p>
                  </a:txBody>
                  <a:tcPr>
                    <a:solidFill>
                      <a:schemeClr val="accent1">
                        <a:lumMod val="40000"/>
                        <a:lumOff val="60000"/>
                      </a:schemeClr>
                    </a:solidFill>
                  </a:tcPr>
                </a:tc>
                <a:tc>
                  <a:txBody>
                    <a:bodyPr/>
                    <a:lstStyle/>
                    <a:p>
                      <a:r>
                        <a:rPr lang="en-US" dirty="0"/>
                        <a:t>                                </a:t>
                      </a:r>
                      <a:r>
                        <a:rPr lang="en-US" sz="2400" b="1" dirty="0"/>
                        <a:t>Threats</a:t>
                      </a:r>
                    </a:p>
                    <a:p>
                      <a:r>
                        <a:rPr lang="en-US" sz="2400" b="1" dirty="0"/>
                        <a:t> </a:t>
                      </a:r>
                    </a:p>
                    <a:p>
                      <a:pPr marL="285750" indent="-285750">
                        <a:buFont typeface="Arial" panose="020B0604020202020204" pitchFamily="34" charset="0"/>
                        <a:buChar char="•"/>
                      </a:pPr>
                      <a:r>
                        <a:rPr lang="en-IN" sz="1600" b="0" i="0" u="none" strike="noStrike" kern="1200" dirty="0">
                          <a:solidFill>
                            <a:schemeClr val="dk1"/>
                          </a:solidFill>
                          <a:effectLst/>
                          <a:latin typeface="Calibri" panose="020F0502020204030204" pitchFamily="34" charset="0"/>
                          <a:ea typeface="+mn-ea"/>
                          <a:cs typeface="Calibri" panose="020F0502020204030204" pitchFamily="34" charset="0"/>
                        </a:rPr>
                        <a:t>The sector of Scent booster has low profit margins.</a:t>
                      </a:r>
                    </a:p>
                    <a:p>
                      <a:pPr marL="285750" indent="-285750">
                        <a:buFont typeface="Arial" panose="020B0604020202020204" pitchFamily="34" charset="0"/>
                        <a:buChar char="•"/>
                      </a:pPr>
                      <a:r>
                        <a:rPr lang="en-IN" sz="1600" b="0" i="0" u="none" strike="noStrike" kern="1200" dirty="0">
                          <a:solidFill>
                            <a:schemeClr val="dk1"/>
                          </a:solidFill>
                          <a:effectLst/>
                          <a:latin typeface="Calibri" panose="020F0502020204030204" pitchFamily="34" charset="0"/>
                          <a:ea typeface="+mn-ea"/>
                          <a:cs typeface="Calibri" panose="020F0502020204030204" pitchFamily="34" charset="0"/>
                        </a:rPr>
                        <a:t>Threat from both established and emerging market participants.</a:t>
                      </a:r>
                    </a:p>
                    <a:p>
                      <a:pPr marL="285750" indent="-285750">
                        <a:buFont typeface="Arial" panose="020B0604020202020204" pitchFamily="34" charset="0"/>
                        <a:buChar char="•"/>
                      </a:pPr>
                      <a:r>
                        <a:rPr lang="en-IN" sz="1600" b="0" i="0" u="none" strike="noStrike" kern="1200" dirty="0">
                          <a:solidFill>
                            <a:schemeClr val="dk1"/>
                          </a:solidFill>
                          <a:effectLst/>
                          <a:latin typeface="Calibri" panose="020F0502020204030204" pitchFamily="34" charset="0"/>
                          <a:ea typeface="+mn-ea"/>
                          <a:cs typeface="Calibri" panose="020F0502020204030204" pitchFamily="34" charset="0"/>
                        </a:rPr>
                        <a:t>Government Regulation  different over worldwide.</a:t>
                      </a:r>
                    </a:p>
                    <a:p>
                      <a:pPr marL="285750" indent="-285750">
                        <a:buFont typeface="Arial" panose="020B0604020202020204" pitchFamily="34" charset="0"/>
                        <a:buChar char="•"/>
                      </a:pPr>
                      <a:endParaRPr lang="en-US" sz="2400" b="1" dirty="0"/>
                    </a:p>
                  </a:txBody>
                  <a:tcPr>
                    <a:solidFill>
                      <a:schemeClr val="accent1">
                        <a:lumMod val="40000"/>
                        <a:lumOff val="60000"/>
                      </a:schemeClr>
                    </a:solidFill>
                  </a:tcPr>
                </a:tc>
                <a:extLst>
                  <a:ext uri="{0D108BD9-81ED-4DB2-BD59-A6C34878D82A}">
                    <a16:rowId xmlns:a16="http://schemas.microsoft.com/office/drawing/2014/main" val="2025032132"/>
                  </a:ext>
                </a:extLst>
              </a:tr>
            </a:tbl>
          </a:graphicData>
        </a:graphic>
      </p:graphicFrame>
      <p:graphicFrame>
        <p:nvGraphicFramePr>
          <p:cNvPr id="5" name="Table 5">
            <a:extLst>
              <a:ext uri="{FF2B5EF4-FFF2-40B4-BE49-F238E27FC236}">
                <a16:creationId xmlns:a16="http://schemas.microsoft.com/office/drawing/2014/main" id="{27CC1720-B727-60BD-6A1B-06FC5F7665C3}"/>
              </a:ext>
            </a:extLst>
          </p:cNvPr>
          <p:cNvGraphicFramePr>
            <a:graphicFrameLocks noGrp="1"/>
          </p:cNvGraphicFramePr>
          <p:nvPr>
            <p:extLst>
              <p:ext uri="{D42A27DB-BD31-4B8C-83A1-F6EECF244321}">
                <p14:modId xmlns:p14="http://schemas.microsoft.com/office/powerpoint/2010/main" val="163514816"/>
              </p:ext>
            </p:extLst>
          </p:nvPr>
        </p:nvGraphicFramePr>
        <p:xfrm>
          <a:off x="180109" y="1607127"/>
          <a:ext cx="789709" cy="1061259"/>
        </p:xfrm>
        <a:graphic>
          <a:graphicData uri="http://schemas.openxmlformats.org/drawingml/2006/table">
            <a:tbl>
              <a:tblPr firstRow="1" bandRow="1">
                <a:tableStyleId>{5C22544A-7EE6-4342-B048-85BDC9FD1C3A}</a:tableStyleId>
              </a:tblPr>
              <a:tblGrid>
                <a:gridCol w="789709">
                  <a:extLst>
                    <a:ext uri="{9D8B030D-6E8A-4147-A177-3AD203B41FA5}">
                      <a16:colId xmlns:a16="http://schemas.microsoft.com/office/drawing/2014/main" val="2738779800"/>
                    </a:ext>
                  </a:extLst>
                </a:gridCol>
              </a:tblGrid>
              <a:tr h="1061259">
                <a:tc>
                  <a:txBody>
                    <a:bodyPr/>
                    <a:lstStyle/>
                    <a:p>
                      <a:r>
                        <a:rPr lang="en-US" sz="6000" dirty="0"/>
                        <a:t>S</a:t>
                      </a:r>
                    </a:p>
                  </a:txBody>
                  <a:tcPr/>
                </a:tc>
                <a:extLst>
                  <a:ext uri="{0D108BD9-81ED-4DB2-BD59-A6C34878D82A}">
                    <a16:rowId xmlns:a16="http://schemas.microsoft.com/office/drawing/2014/main" val="1745647865"/>
                  </a:ext>
                </a:extLst>
              </a:tr>
            </a:tbl>
          </a:graphicData>
        </a:graphic>
      </p:graphicFrame>
      <p:graphicFrame>
        <p:nvGraphicFramePr>
          <p:cNvPr id="6" name="Table 6">
            <a:extLst>
              <a:ext uri="{FF2B5EF4-FFF2-40B4-BE49-F238E27FC236}">
                <a16:creationId xmlns:a16="http://schemas.microsoft.com/office/drawing/2014/main" id="{6FF6E6B4-4210-565F-6097-FF6333360241}"/>
              </a:ext>
            </a:extLst>
          </p:cNvPr>
          <p:cNvGraphicFramePr>
            <a:graphicFrameLocks noGrp="1"/>
          </p:cNvGraphicFramePr>
          <p:nvPr>
            <p:extLst>
              <p:ext uri="{D42A27DB-BD31-4B8C-83A1-F6EECF244321}">
                <p14:modId xmlns:p14="http://schemas.microsoft.com/office/powerpoint/2010/main" val="119823431"/>
              </p:ext>
            </p:extLst>
          </p:nvPr>
        </p:nvGraphicFramePr>
        <p:xfrm>
          <a:off x="180109" y="4209011"/>
          <a:ext cx="789707" cy="1061259"/>
        </p:xfrm>
        <a:graphic>
          <a:graphicData uri="http://schemas.openxmlformats.org/drawingml/2006/table">
            <a:tbl>
              <a:tblPr firstRow="1" bandRow="1">
                <a:tableStyleId>{5C22544A-7EE6-4342-B048-85BDC9FD1C3A}</a:tableStyleId>
              </a:tblPr>
              <a:tblGrid>
                <a:gridCol w="789707">
                  <a:extLst>
                    <a:ext uri="{9D8B030D-6E8A-4147-A177-3AD203B41FA5}">
                      <a16:colId xmlns:a16="http://schemas.microsoft.com/office/drawing/2014/main" val="3217827537"/>
                    </a:ext>
                  </a:extLst>
                </a:gridCol>
              </a:tblGrid>
              <a:tr h="1061259">
                <a:tc>
                  <a:txBody>
                    <a:bodyPr/>
                    <a:lstStyle/>
                    <a:p>
                      <a:r>
                        <a:rPr lang="en-US" sz="5400" dirty="0"/>
                        <a:t>O</a:t>
                      </a:r>
                    </a:p>
                  </a:txBody>
                  <a:tcPr/>
                </a:tc>
                <a:extLst>
                  <a:ext uri="{0D108BD9-81ED-4DB2-BD59-A6C34878D82A}">
                    <a16:rowId xmlns:a16="http://schemas.microsoft.com/office/drawing/2014/main" val="3140345397"/>
                  </a:ext>
                </a:extLst>
              </a:tr>
            </a:tbl>
          </a:graphicData>
        </a:graphic>
      </p:graphicFrame>
      <p:graphicFrame>
        <p:nvGraphicFramePr>
          <p:cNvPr id="7" name="Table 7">
            <a:extLst>
              <a:ext uri="{FF2B5EF4-FFF2-40B4-BE49-F238E27FC236}">
                <a16:creationId xmlns:a16="http://schemas.microsoft.com/office/drawing/2014/main" id="{9143C798-4555-437F-2DAA-D0A29C2D73C9}"/>
              </a:ext>
            </a:extLst>
          </p:cNvPr>
          <p:cNvGraphicFramePr>
            <a:graphicFrameLocks noGrp="1"/>
          </p:cNvGraphicFramePr>
          <p:nvPr>
            <p:extLst>
              <p:ext uri="{D42A27DB-BD31-4B8C-83A1-F6EECF244321}">
                <p14:modId xmlns:p14="http://schemas.microsoft.com/office/powerpoint/2010/main" val="1457738198"/>
              </p:ext>
            </p:extLst>
          </p:nvPr>
        </p:nvGraphicFramePr>
        <p:xfrm>
          <a:off x="11042073" y="1606356"/>
          <a:ext cx="789709" cy="1061259"/>
        </p:xfrm>
        <a:graphic>
          <a:graphicData uri="http://schemas.openxmlformats.org/drawingml/2006/table">
            <a:tbl>
              <a:tblPr firstRow="1" bandRow="1">
                <a:tableStyleId>{5C22544A-7EE6-4342-B048-85BDC9FD1C3A}</a:tableStyleId>
              </a:tblPr>
              <a:tblGrid>
                <a:gridCol w="789709">
                  <a:extLst>
                    <a:ext uri="{9D8B030D-6E8A-4147-A177-3AD203B41FA5}">
                      <a16:colId xmlns:a16="http://schemas.microsoft.com/office/drawing/2014/main" val="3571482226"/>
                    </a:ext>
                  </a:extLst>
                </a:gridCol>
              </a:tblGrid>
              <a:tr h="1061259">
                <a:tc>
                  <a:txBody>
                    <a:bodyPr/>
                    <a:lstStyle/>
                    <a:p>
                      <a:r>
                        <a:rPr lang="en-US" sz="6000" dirty="0"/>
                        <a:t>W</a:t>
                      </a:r>
                    </a:p>
                  </a:txBody>
                  <a:tcPr/>
                </a:tc>
                <a:extLst>
                  <a:ext uri="{0D108BD9-81ED-4DB2-BD59-A6C34878D82A}">
                    <a16:rowId xmlns:a16="http://schemas.microsoft.com/office/drawing/2014/main" val="2897364698"/>
                  </a:ext>
                </a:extLst>
              </a:tr>
            </a:tbl>
          </a:graphicData>
        </a:graphic>
      </p:graphicFrame>
      <p:graphicFrame>
        <p:nvGraphicFramePr>
          <p:cNvPr id="8" name="Table 7">
            <a:extLst>
              <a:ext uri="{FF2B5EF4-FFF2-40B4-BE49-F238E27FC236}">
                <a16:creationId xmlns:a16="http://schemas.microsoft.com/office/drawing/2014/main" id="{8F5A6E51-65BB-9C45-E4E0-64846B9C905F}"/>
              </a:ext>
            </a:extLst>
          </p:cNvPr>
          <p:cNvGraphicFramePr>
            <a:graphicFrameLocks noGrp="1"/>
          </p:cNvGraphicFramePr>
          <p:nvPr>
            <p:extLst>
              <p:ext uri="{D42A27DB-BD31-4B8C-83A1-F6EECF244321}">
                <p14:modId xmlns:p14="http://schemas.microsoft.com/office/powerpoint/2010/main" val="3678265455"/>
              </p:ext>
            </p:extLst>
          </p:nvPr>
        </p:nvGraphicFramePr>
        <p:xfrm>
          <a:off x="11042072" y="4190385"/>
          <a:ext cx="789709" cy="1061259"/>
        </p:xfrm>
        <a:graphic>
          <a:graphicData uri="http://schemas.openxmlformats.org/drawingml/2006/table">
            <a:tbl>
              <a:tblPr firstRow="1" bandRow="1">
                <a:tableStyleId>{5C22544A-7EE6-4342-B048-85BDC9FD1C3A}</a:tableStyleId>
              </a:tblPr>
              <a:tblGrid>
                <a:gridCol w="789709">
                  <a:extLst>
                    <a:ext uri="{9D8B030D-6E8A-4147-A177-3AD203B41FA5}">
                      <a16:colId xmlns:a16="http://schemas.microsoft.com/office/drawing/2014/main" val="3571482226"/>
                    </a:ext>
                  </a:extLst>
                </a:gridCol>
              </a:tblGrid>
              <a:tr h="1061259">
                <a:tc>
                  <a:txBody>
                    <a:bodyPr/>
                    <a:lstStyle/>
                    <a:p>
                      <a:r>
                        <a:rPr lang="en-US" sz="6000" dirty="0"/>
                        <a:t>T</a:t>
                      </a:r>
                    </a:p>
                  </a:txBody>
                  <a:tcPr/>
                </a:tc>
                <a:extLst>
                  <a:ext uri="{0D108BD9-81ED-4DB2-BD59-A6C34878D82A}">
                    <a16:rowId xmlns:a16="http://schemas.microsoft.com/office/drawing/2014/main" val="2897364698"/>
                  </a:ext>
                </a:extLst>
              </a:tr>
            </a:tbl>
          </a:graphicData>
        </a:graphic>
      </p:graphicFrame>
      <p:pic>
        <p:nvPicPr>
          <p:cNvPr id="3" name="Audio Recording 16-Dec-2022 at 10:50:25 AM">
            <a:hlinkClick r:id="" action="ppaction://media"/>
            <a:extLst>
              <a:ext uri="{FF2B5EF4-FFF2-40B4-BE49-F238E27FC236}">
                <a16:creationId xmlns:a16="http://schemas.microsoft.com/office/drawing/2014/main" id="{F289010D-1533-6361-6518-678572942B0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604000" y="6045200"/>
            <a:ext cx="812800" cy="812800"/>
          </a:xfrm>
          <a:prstGeom prst="rect">
            <a:avLst/>
          </a:prstGeom>
        </p:spPr>
      </p:pic>
    </p:spTree>
    <p:extLst>
      <p:ext uri="{BB962C8B-B14F-4D97-AF65-F5344CB8AC3E}">
        <p14:creationId xmlns:p14="http://schemas.microsoft.com/office/powerpoint/2010/main" val="1309988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259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712408-2D48-1918-4687-B4026D2E6C45}"/>
              </a:ext>
            </a:extLst>
          </p:cNvPr>
          <p:cNvSpPr>
            <a:spLocks noGrp="1"/>
          </p:cNvSpPr>
          <p:nvPr>
            <p:ph type="title"/>
          </p:nvPr>
        </p:nvSpPr>
        <p:spPr>
          <a:xfrm>
            <a:off x="822960" y="632460"/>
            <a:ext cx="10546080" cy="391668"/>
          </a:xfrm>
        </p:spPr>
        <p:txBody>
          <a:bodyPr>
            <a:normAutofit fontScale="90000"/>
          </a:bodyPr>
          <a:lstStyle/>
          <a:p>
            <a:pPr algn="ctr"/>
            <a:r>
              <a:rPr lang="en-US" sz="3200" dirty="0"/>
              <a:t>Segmentation, Targeting and Positioning Decisions </a:t>
            </a:r>
            <a:br>
              <a:rPr lang="en-US" sz="3200" dirty="0"/>
            </a:br>
            <a:endParaRPr lang="en-US" dirty="0"/>
          </a:p>
        </p:txBody>
      </p:sp>
      <p:sp>
        <p:nvSpPr>
          <p:cNvPr id="4" name="Rectangle 3">
            <a:extLst>
              <a:ext uri="{FF2B5EF4-FFF2-40B4-BE49-F238E27FC236}">
                <a16:creationId xmlns:a16="http://schemas.microsoft.com/office/drawing/2014/main" id="{9DD10158-8482-9151-FB4A-F29C6015CD2A}"/>
              </a:ext>
            </a:extLst>
          </p:cNvPr>
          <p:cNvSpPr/>
          <p:nvPr/>
        </p:nvSpPr>
        <p:spPr>
          <a:xfrm>
            <a:off x="1072896" y="1975104"/>
            <a:ext cx="2535936" cy="32064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b="1" dirty="0">
              <a:solidFill>
                <a:schemeClr val="tx1"/>
              </a:solidFill>
              <a:latin typeface="Arial" panose="020B0604020202020204" pitchFamily="34" charset="0"/>
              <a:cs typeface="Arial" panose="020B0604020202020204" pitchFamily="34" charset="0"/>
            </a:endParaRPr>
          </a:p>
          <a:p>
            <a:pPr algn="ctr"/>
            <a:r>
              <a:rPr lang="en-US" sz="5400" b="1" dirty="0">
                <a:solidFill>
                  <a:schemeClr val="tx1"/>
                </a:solidFill>
                <a:latin typeface="Arial" panose="020B0604020202020204" pitchFamily="34" charset="0"/>
                <a:cs typeface="Arial" panose="020B0604020202020204" pitchFamily="34" charset="0"/>
              </a:rPr>
              <a:t>S</a:t>
            </a:r>
          </a:p>
          <a:p>
            <a:pPr algn="ctr"/>
            <a:r>
              <a:rPr lang="en-US" sz="2000" b="1" dirty="0">
                <a:solidFill>
                  <a:schemeClr val="tx1"/>
                </a:solidFill>
                <a:latin typeface="Arial" panose="020B0604020202020204" pitchFamily="34" charset="0"/>
                <a:cs typeface="Arial" panose="020B0604020202020204" pitchFamily="34" charset="0"/>
              </a:rPr>
              <a:t>Segmentation</a:t>
            </a:r>
          </a:p>
          <a:p>
            <a:pPr algn="ctr"/>
            <a:endParaRPr lang="en-US" dirty="0">
              <a:latin typeface="Arial" panose="020B0604020202020204" pitchFamily="34" charset="0"/>
              <a:cs typeface="Arial" panose="020B0604020202020204" pitchFamily="34" charset="0"/>
            </a:endParaRPr>
          </a:p>
          <a:p>
            <a:pPr algn="ctr"/>
            <a:r>
              <a:rPr lang="en-US" dirty="0">
                <a:solidFill>
                  <a:schemeClr val="bg1"/>
                </a:solidFill>
                <a:latin typeface="Arial" panose="020B0604020202020204" pitchFamily="34" charset="0"/>
                <a:cs typeface="Arial" panose="020B0604020202020204" pitchFamily="34" charset="0"/>
              </a:rPr>
              <a:t>Create profiles for the resulting categories after identifying the market's fundamental variables.</a:t>
            </a:r>
          </a:p>
          <a:p>
            <a:pPr algn="ctr"/>
            <a:endParaRPr lang="en-US" dirty="0"/>
          </a:p>
        </p:txBody>
      </p:sp>
      <p:sp>
        <p:nvSpPr>
          <p:cNvPr id="5" name="Rectangle 4">
            <a:extLst>
              <a:ext uri="{FF2B5EF4-FFF2-40B4-BE49-F238E27FC236}">
                <a16:creationId xmlns:a16="http://schemas.microsoft.com/office/drawing/2014/main" id="{32113D23-1555-1240-9B51-8351BC841135}"/>
              </a:ext>
            </a:extLst>
          </p:cNvPr>
          <p:cNvSpPr/>
          <p:nvPr/>
        </p:nvSpPr>
        <p:spPr>
          <a:xfrm>
            <a:off x="8583168" y="1969008"/>
            <a:ext cx="2535936" cy="32064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latin typeface="Arial" panose="020B0604020202020204" pitchFamily="34" charset="0"/>
                <a:cs typeface="Arial" panose="020B0604020202020204" pitchFamily="34" charset="0"/>
              </a:rPr>
              <a:t>P</a:t>
            </a:r>
          </a:p>
          <a:p>
            <a:pPr algn="ctr"/>
            <a:r>
              <a:rPr lang="en-US" b="1" dirty="0">
                <a:solidFill>
                  <a:schemeClr val="tx1"/>
                </a:solidFill>
                <a:latin typeface="Arial" panose="020B0604020202020204" pitchFamily="34" charset="0"/>
                <a:cs typeface="Arial" panose="020B0604020202020204" pitchFamily="34" charset="0"/>
              </a:rPr>
              <a:t>Positioning</a:t>
            </a:r>
            <a:endParaRPr lang="en-US" dirty="0">
              <a:solidFill>
                <a:schemeClr val="bg1"/>
              </a:solidFill>
              <a:latin typeface="Arial" panose="020B0604020202020204" pitchFamily="34" charset="0"/>
              <a:cs typeface="Arial" panose="020B0604020202020204" pitchFamily="34" charset="0"/>
            </a:endParaRPr>
          </a:p>
          <a:p>
            <a:pPr algn="ctr"/>
            <a:endParaRPr lang="en-US" dirty="0">
              <a:solidFill>
                <a:schemeClr val="bg1"/>
              </a:solidFill>
              <a:latin typeface="Arial" panose="020B0604020202020204" pitchFamily="34" charset="0"/>
              <a:cs typeface="Arial" panose="020B0604020202020204" pitchFamily="34" charset="0"/>
            </a:endParaRPr>
          </a:p>
          <a:p>
            <a:pPr marL="285750" indent="-285750" algn="ctr">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Application of Positioning</a:t>
            </a:r>
          </a:p>
          <a:p>
            <a:pPr marL="285750" indent="-285750" algn="ctr">
              <a:buFont typeface="Arial" panose="020B0604020202020204" pitchFamily="34" charset="0"/>
              <a:buChar char="•"/>
            </a:pPr>
            <a:r>
              <a:rPr lang="en-US" dirty="0">
                <a:solidFill>
                  <a:schemeClr val="bg1"/>
                </a:solidFill>
                <a:latin typeface="Arial" panose="020B0604020202020204" pitchFamily="34" charset="0"/>
                <a:cs typeface="Arial" panose="020B0604020202020204" pitchFamily="34" charset="0"/>
              </a:rPr>
              <a:t> Identification of Positioning Concepts</a:t>
            </a:r>
          </a:p>
        </p:txBody>
      </p:sp>
      <p:sp>
        <p:nvSpPr>
          <p:cNvPr id="6" name="Rectangle 5">
            <a:extLst>
              <a:ext uri="{FF2B5EF4-FFF2-40B4-BE49-F238E27FC236}">
                <a16:creationId xmlns:a16="http://schemas.microsoft.com/office/drawing/2014/main" id="{722AB114-F327-4142-7039-6F1494464780}"/>
              </a:ext>
            </a:extLst>
          </p:cNvPr>
          <p:cNvSpPr/>
          <p:nvPr/>
        </p:nvSpPr>
        <p:spPr>
          <a:xfrm>
            <a:off x="4828032" y="1969008"/>
            <a:ext cx="2535936" cy="320649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5400" b="1" dirty="0">
                <a:solidFill>
                  <a:schemeClr val="tx1"/>
                </a:solidFill>
                <a:latin typeface="Arial" panose="020B0604020202020204" pitchFamily="34" charset="0"/>
                <a:cs typeface="Arial" panose="020B0604020202020204" pitchFamily="34" charset="0"/>
              </a:rPr>
              <a:t>T</a:t>
            </a:r>
          </a:p>
          <a:p>
            <a:pPr algn="ctr"/>
            <a:r>
              <a:rPr lang="en-US" sz="2000" b="1" dirty="0">
                <a:solidFill>
                  <a:schemeClr val="tx1"/>
                </a:solidFill>
                <a:latin typeface="Arial" panose="020B0604020202020204" pitchFamily="34" charset="0"/>
                <a:cs typeface="Arial" panose="020B0604020202020204" pitchFamily="34" charset="0"/>
              </a:rPr>
              <a:t>Targeting</a:t>
            </a:r>
          </a:p>
          <a:p>
            <a:pPr algn="ctr"/>
            <a:endParaRPr lang="en-US" dirty="0">
              <a:solidFill>
                <a:schemeClr val="bg1"/>
              </a:solidFill>
              <a:latin typeface="Arial" panose="020B0604020202020204" pitchFamily="34" charset="0"/>
              <a:cs typeface="Arial" panose="020B0604020202020204" pitchFamily="34" charset="0"/>
            </a:endParaRPr>
          </a:p>
          <a:p>
            <a:pPr algn="ctr"/>
            <a:r>
              <a:rPr lang="en-US" dirty="0">
                <a:solidFill>
                  <a:schemeClr val="bg1"/>
                </a:solidFill>
                <a:latin typeface="Arial" panose="020B0604020202020204" pitchFamily="34" charset="0"/>
                <a:cs typeface="Arial" panose="020B0604020202020204" pitchFamily="34" charset="0"/>
              </a:rPr>
              <a:t>Evaluation of segment attractiveness </a:t>
            </a:r>
          </a:p>
          <a:p>
            <a:pPr algn="ctr"/>
            <a:r>
              <a:rPr lang="en-US" dirty="0">
                <a:solidFill>
                  <a:schemeClr val="bg1"/>
                </a:solidFill>
                <a:latin typeface="Arial" panose="020B0604020202020204" pitchFamily="34" charset="0"/>
                <a:cs typeface="Arial" panose="020B0604020202020204" pitchFamily="34" charset="0"/>
              </a:rPr>
              <a:t>selection of the target portion.</a:t>
            </a:r>
          </a:p>
        </p:txBody>
      </p:sp>
      <p:sp>
        <p:nvSpPr>
          <p:cNvPr id="7" name="Chevron 6">
            <a:extLst>
              <a:ext uri="{FF2B5EF4-FFF2-40B4-BE49-F238E27FC236}">
                <a16:creationId xmlns:a16="http://schemas.microsoft.com/office/drawing/2014/main" id="{6EB6A9E0-77E8-1D6B-85CA-6AD9BC9D8C87}"/>
              </a:ext>
            </a:extLst>
          </p:cNvPr>
          <p:cNvSpPr/>
          <p:nvPr/>
        </p:nvSpPr>
        <p:spPr>
          <a:xfrm>
            <a:off x="3938016" y="2767584"/>
            <a:ext cx="719328" cy="128016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hevron 7">
            <a:extLst>
              <a:ext uri="{FF2B5EF4-FFF2-40B4-BE49-F238E27FC236}">
                <a16:creationId xmlns:a16="http://schemas.microsoft.com/office/drawing/2014/main" id="{A2436F0D-D680-ACA4-534E-66BF444AE272}"/>
              </a:ext>
            </a:extLst>
          </p:cNvPr>
          <p:cNvSpPr/>
          <p:nvPr/>
        </p:nvSpPr>
        <p:spPr>
          <a:xfrm>
            <a:off x="7613904" y="2767584"/>
            <a:ext cx="719328" cy="1280160"/>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pic>
        <p:nvPicPr>
          <p:cNvPr id="3" name="Audio Recording 16-Dec-2022 at 10:51:07 AM">
            <a:hlinkClick r:id="" action="ppaction://media"/>
            <a:extLst>
              <a:ext uri="{FF2B5EF4-FFF2-40B4-BE49-F238E27FC236}">
                <a16:creationId xmlns:a16="http://schemas.microsoft.com/office/drawing/2014/main" id="{ED099CCB-3BF9-B54D-B53C-3EBF15AB7B8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957568" y="5412740"/>
            <a:ext cx="812800" cy="812800"/>
          </a:xfrm>
          <a:prstGeom prst="rect">
            <a:avLst/>
          </a:prstGeom>
        </p:spPr>
      </p:pic>
    </p:spTree>
    <p:extLst>
      <p:ext uri="{BB962C8B-B14F-4D97-AF65-F5344CB8AC3E}">
        <p14:creationId xmlns:p14="http://schemas.microsoft.com/office/powerpoint/2010/main" val="32839053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7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B201B-278C-7012-5CAD-AB0B59269F6A}"/>
              </a:ext>
            </a:extLst>
          </p:cNvPr>
          <p:cNvSpPr>
            <a:spLocks noGrp="1"/>
          </p:cNvSpPr>
          <p:nvPr>
            <p:ph type="title"/>
          </p:nvPr>
        </p:nvSpPr>
        <p:spPr>
          <a:xfrm>
            <a:off x="1143001" y="231648"/>
            <a:ext cx="9905998" cy="612648"/>
          </a:xfrm>
        </p:spPr>
        <p:txBody>
          <a:bodyPr/>
          <a:lstStyle/>
          <a:p>
            <a:r>
              <a:rPr lang="en-US" dirty="0"/>
              <a:t>                     Market segmentation</a:t>
            </a:r>
          </a:p>
        </p:txBody>
      </p:sp>
      <p:graphicFrame>
        <p:nvGraphicFramePr>
          <p:cNvPr id="7" name="Table 7">
            <a:extLst>
              <a:ext uri="{FF2B5EF4-FFF2-40B4-BE49-F238E27FC236}">
                <a16:creationId xmlns:a16="http://schemas.microsoft.com/office/drawing/2014/main" id="{7A705051-B4EB-D6FC-7125-BDB8350E0D52}"/>
              </a:ext>
            </a:extLst>
          </p:cNvPr>
          <p:cNvGraphicFramePr>
            <a:graphicFrameLocks noGrp="1"/>
          </p:cNvGraphicFramePr>
          <p:nvPr>
            <p:extLst>
              <p:ext uri="{D42A27DB-BD31-4B8C-83A1-F6EECF244321}">
                <p14:modId xmlns:p14="http://schemas.microsoft.com/office/powerpoint/2010/main" val="367120887"/>
              </p:ext>
            </p:extLst>
          </p:nvPr>
        </p:nvGraphicFramePr>
        <p:xfrm>
          <a:off x="1946656" y="1890098"/>
          <a:ext cx="8128000" cy="3840142"/>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1024979112"/>
                    </a:ext>
                  </a:extLst>
                </a:gridCol>
                <a:gridCol w="4064000">
                  <a:extLst>
                    <a:ext uri="{9D8B030D-6E8A-4147-A177-3AD203B41FA5}">
                      <a16:colId xmlns:a16="http://schemas.microsoft.com/office/drawing/2014/main" val="3320992484"/>
                    </a:ext>
                  </a:extLst>
                </a:gridCol>
              </a:tblGrid>
              <a:tr h="3840142">
                <a:tc>
                  <a:txBody>
                    <a:bodyPr/>
                    <a:lstStyle/>
                    <a:p>
                      <a:r>
                        <a:rPr lang="en-US" dirty="0"/>
                        <a:t>                 Geographical</a:t>
                      </a:r>
                    </a:p>
                    <a:p>
                      <a:pPr marL="285750" indent="-285750">
                        <a:buFont typeface="Arial" panose="020B0604020202020204" pitchFamily="34" charset="0"/>
                        <a:buChar char="•"/>
                      </a:pPr>
                      <a:r>
                        <a:rPr lang="en-US" sz="1400" b="0" dirty="0">
                          <a:solidFill>
                            <a:schemeClr val="bg1"/>
                          </a:solidFill>
                          <a:latin typeface="Arial" panose="020B0604020202020204" pitchFamily="34" charset="0"/>
                          <a:cs typeface="Arial" panose="020B0604020202020204" pitchFamily="34" charset="0"/>
                        </a:rPr>
                        <a:t>Between 2020 and 2021, the market for laundry scent enhancers is anticipated to expand by 8.7% annually (YoY). </a:t>
                      </a:r>
                    </a:p>
                    <a:p>
                      <a:pPr marL="285750" indent="-285750">
                        <a:buFont typeface="Arial" panose="020B0604020202020204" pitchFamily="34" charset="0"/>
                        <a:buChar char="•"/>
                      </a:pPr>
                      <a:r>
                        <a:rPr lang="en-US" sz="1400" b="0" dirty="0">
                          <a:solidFill>
                            <a:schemeClr val="bg1"/>
                          </a:solidFill>
                          <a:latin typeface="Arial" panose="020B0604020202020204" pitchFamily="34" charset="0"/>
                          <a:cs typeface="Arial" panose="020B0604020202020204" pitchFamily="34" charset="0"/>
                        </a:rPr>
                        <a:t>With a predicted sales value of roughly US$ 163 million throughout the evaluation period, the U.S. is predicted to dominate the North American market. </a:t>
                      </a:r>
                    </a:p>
                    <a:p>
                      <a:pPr marL="285750" indent="-285750">
                        <a:buFont typeface="Arial" panose="020B0604020202020204" pitchFamily="34" charset="0"/>
                        <a:buChar char="•"/>
                      </a:pPr>
                      <a:r>
                        <a:rPr lang="en-US" sz="1400" b="0" dirty="0">
                          <a:solidFill>
                            <a:schemeClr val="bg1"/>
                          </a:solidFill>
                          <a:latin typeface="Arial" panose="020B0604020202020204" pitchFamily="34" charset="0"/>
                          <a:cs typeface="Arial" panose="020B0604020202020204" pitchFamily="34" charset="0"/>
                        </a:rPr>
                        <a:t>With a robust CAGR of 7.6% through 2031, the laundry scent boosters market in the U.K. is anticipated to have the largest share in Europe. </a:t>
                      </a:r>
                    </a:p>
                    <a:p>
                      <a:pPr marL="285750" indent="-285750">
                        <a:buFont typeface="Arial" panose="020B0604020202020204" pitchFamily="34" charset="0"/>
                        <a:buChar char="•"/>
                      </a:pPr>
                      <a:r>
                        <a:rPr lang="en-US" sz="1400" b="0" dirty="0">
                          <a:solidFill>
                            <a:schemeClr val="bg1"/>
                          </a:solidFill>
                          <a:latin typeface="Arial" panose="020B0604020202020204" pitchFamily="34" charset="0"/>
                          <a:cs typeface="Arial" panose="020B0604020202020204" pitchFamily="34" charset="0"/>
                        </a:rPr>
                        <a:t>By the end of the following decade, the Germany market is expected to have contributed a revenue share of more than US$ 42.5 million.</a:t>
                      </a:r>
                    </a:p>
                  </a:txBody>
                  <a:tcPr/>
                </a:tc>
                <a:tc>
                  <a:txBody>
                    <a:bodyPr/>
                    <a:lstStyle/>
                    <a:p>
                      <a:r>
                        <a:rPr lang="en-US" dirty="0"/>
                        <a:t>                Demographical</a:t>
                      </a:r>
                    </a:p>
                    <a:p>
                      <a:endParaRPr lang="en-US" dirty="0"/>
                    </a:p>
                    <a:p>
                      <a:endParaRPr lang="en-US" dirty="0"/>
                    </a:p>
                    <a:p>
                      <a:r>
                        <a:rPr lang="en-US" sz="1400" b="0" dirty="0">
                          <a:solidFill>
                            <a:schemeClr val="bg1"/>
                          </a:solidFill>
                          <a:latin typeface="Arial" panose="020B0604020202020204" pitchFamily="34" charset="0"/>
                          <a:cs typeface="Arial" panose="020B0604020202020204" pitchFamily="34" charset="0"/>
                        </a:rPr>
                        <a:t>Working women must set aside time for cleaning and laundry. </a:t>
                      </a:r>
                      <a:r>
                        <a:rPr lang="en-US" sz="1400" b="0" dirty="0" err="1">
                          <a:solidFill>
                            <a:schemeClr val="bg1"/>
                          </a:solidFill>
                          <a:latin typeface="Arial" panose="020B0604020202020204" pitchFamily="34" charset="0"/>
                          <a:cs typeface="Arial" panose="020B0604020202020204" pitchFamily="34" charset="0"/>
                        </a:rPr>
                        <a:t>Fact.MR</a:t>
                      </a:r>
                      <a:r>
                        <a:rPr lang="en-US" sz="1400" b="0" dirty="0">
                          <a:solidFill>
                            <a:schemeClr val="bg1"/>
                          </a:solidFill>
                          <a:latin typeface="Arial" panose="020B0604020202020204" pitchFamily="34" charset="0"/>
                          <a:cs typeface="Arial" panose="020B0604020202020204" pitchFamily="34" charset="0"/>
                        </a:rPr>
                        <a:t> claims that Europe has the highest percentage of women (49%) who perform all household tasks independently, including cleaning, which has resulted in strong regional market development.</a:t>
                      </a:r>
                    </a:p>
                    <a:p>
                      <a:endParaRPr lang="en-US" sz="1400" b="0" dirty="0">
                        <a:solidFill>
                          <a:schemeClr val="bg1"/>
                        </a:solidFill>
                        <a:latin typeface="Arial" panose="020B0604020202020204" pitchFamily="34" charset="0"/>
                        <a:cs typeface="Arial" panose="020B0604020202020204" pitchFamily="34" charset="0"/>
                      </a:endParaRPr>
                    </a:p>
                    <a:p>
                      <a:endParaRPr lang="en-US" sz="1400" b="0" dirty="0">
                        <a:solidFill>
                          <a:schemeClr val="bg1"/>
                        </a:solidFill>
                        <a:latin typeface="Arial" panose="020B0604020202020204" pitchFamily="34" charset="0"/>
                        <a:cs typeface="Arial" panose="020B0604020202020204" pitchFamily="34" charset="0"/>
                      </a:endParaRPr>
                    </a:p>
                  </a:txBody>
                  <a:tcPr/>
                </a:tc>
                <a:extLst>
                  <a:ext uri="{0D108BD9-81ED-4DB2-BD59-A6C34878D82A}">
                    <a16:rowId xmlns:a16="http://schemas.microsoft.com/office/drawing/2014/main" val="559381489"/>
                  </a:ext>
                </a:extLst>
              </a:tr>
            </a:tbl>
          </a:graphicData>
        </a:graphic>
      </p:graphicFrame>
      <p:pic>
        <p:nvPicPr>
          <p:cNvPr id="3" name="Audio Recording 16-Dec-2022 at 10:52:54 AM">
            <a:hlinkClick r:id="" action="ppaction://media"/>
            <a:extLst>
              <a:ext uri="{FF2B5EF4-FFF2-40B4-BE49-F238E27FC236}">
                <a16:creationId xmlns:a16="http://schemas.microsoft.com/office/drawing/2014/main" id="{E586350A-8839-4E34-28F3-746F190F83D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130473" y="5813552"/>
            <a:ext cx="812800" cy="812800"/>
          </a:xfrm>
          <a:prstGeom prst="rect">
            <a:avLst/>
          </a:prstGeom>
        </p:spPr>
      </p:pic>
    </p:spTree>
    <p:extLst>
      <p:ext uri="{BB962C8B-B14F-4D97-AF65-F5344CB8AC3E}">
        <p14:creationId xmlns:p14="http://schemas.microsoft.com/office/powerpoint/2010/main" val="2603147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675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A2AEF-EDAE-A92B-9A49-FCF292637489}"/>
              </a:ext>
            </a:extLst>
          </p:cNvPr>
          <p:cNvSpPr>
            <a:spLocks noGrp="1"/>
          </p:cNvSpPr>
          <p:nvPr>
            <p:ph type="title"/>
          </p:nvPr>
        </p:nvSpPr>
        <p:spPr>
          <a:xfrm>
            <a:off x="2724114" y="332508"/>
            <a:ext cx="6472021" cy="554182"/>
          </a:xfrm>
        </p:spPr>
        <p:txBody>
          <a:bodyPr>
            <a:normAutofit fontScale="90000"/>
          </a:bodyPr>
          <a:lstStyle/>
          <a:p>
            <a:r>
              <a:rPr lang="en-US" dirty="0"/>
              <a:t>Market Decision- Demographic</a:t>
            </a:r>
          </a:p>
        </p:txBody>
      </p:sp>
      <p:graphicFrame>
        <p:nvGraphicFramePr>
          <p:cNvPr id="8" name="Chart 7">
            <a:extLst>
              <a:ext uri="{FF2B5EF4-FFF2-40B4-BE49-F238E27FC236}">
                <a16:creationId xmlns:a16="http://schemas.microsoft.com/office/drawing/2014/main" id="{D311E3B7-739B-6EDD-7118-3397EFC2C420}"/>
              </a:ext>
            </a:extLst>
          </p:cNvPr>
          <p:cNvGraphicFramePr/>
          <p:nvPr>
            <p:extLst>
              <p:ext uri="{D42A27DB-BD31-4B8C-83A1-F6EECF244321}">
                <p14:modId xmlns:p14="http://schemas.microsoft.com/office/powerpoint/2010/main" val="1781301381"/>
              </p:ext>
            </p:extLst>
          </p:nvPr>
        </p:nvGraphicFramePr>
        <p:xfrm>
          <a:off x="1768763" y="886690"/>
          <a:ext cx="8128000" cy="5418667"/>
        </p:xfrm>
        <a:graphic>
          <a:graphicData uri="http://schemas.openxmlformats.org/drawingml/2006/chart">
            <c:chart xmlns:c="http://schemas.openxmlformats.org/drawingml/2006/chart" xmlns:r="http://schemas.openxmlformats.org/officeDocument/2006/relationships" r:id="rId4"/>
          </a:graphicData>
        </a:graphic>
      </p:graphicFrame>
      <p:sp>
        <p:nvSpPr>
          <p:cNvPr id="9" name="TextBox 8">
            <a:extLst>
              <a:ext uri="{FF2B5EF4-FFF2-40B4-BE49-F238E27FC236}">
                <a16:creationId xmlns:a16="http://schemas.microsoft.com/office/drawing/2014/main" id="{2BD68EC2-407B-E067-BC8A-9F1975B639F6}"/>
              </a:ext>
            </a:extLst>
          </p:cNvPr>
          <p:cNvSpPr txBox="1"/>
          <p:nvPr/>
        </p:nvSpPr>
        <p:spPr>
          <a:xfrm>
            <a:off x="0" y="6581001"/>
            <a:ext cx="1860574" cy="276999"/>
          </a:xfrm>
          <a:prstGeom prst="rect">
            <a:avLst/>
          </a:prstGeom>
          <a:noFill/>
        </p:spPr>
        <p:txBody>
          <a:bodyPr wrap="none" rtlCol="0">
            <a:spAutoFit/>
          </a:bodyPr>
          <a:lstStyle/>
          <a:p>
            <a:r>
              <a:rPr lang="en-IN" sz="1200" b="0" i="0" u="none" strike="noStrike" dirty="0" err="1">
                <a:effectLst/>
                <a:latin typeface="Times New Roman" panose="02020603050405020304" pitchFamily="18" charset="0"/>
              </a:rPr>
              <a:t>www.factmr.com</a:t>
            </a:r>
            <a:r>
              <a:rPr lang="en-IN" sz="1200" b="0" i="0" u="none" strike="noStrike" dirty="0">
                <a:effectLst/>
                <a:latin typeface="Times New Roman" panose="02020603050405020304" pitchFamily="18" charset="0"/>
              </a:rPr>
              <a:t>, n.d.2022</a:t>
            </a:r>
            <a:endParaRPr lang="en-US" sz="1200" dirty="0"/>
          </a:p>
        </p:txBody>
      </p:sp>
      <p:pic>
        <p:nvPicPr>
          <p:cNvPr id="3" name="Audio Recording 16-Dec-2022 at 10:53:51 AM">
            <a:hlinkClick r:id="" action="ppaction://media"/>
            <a:extLst>
              <a:ext uri="{FF2B5EF4-FFF2-40B4-BE49-F238E27FC236}">
                <a16:creationId xmlns:a16="http://schemas.microsoft.com/office/drawing/2014/main" id="{383626B1-3A39-E55C-0CC2-69ECA20B023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7850910" y="5492557"/>
            <a:ext cx="812800" cy="812800"/>
          </a:xfrm>
          <a:prstGeom prst="rect">
            <a:avLst/>
          </a:prstGeom>
        </p:spPr>
      </p:pic>
    </p:spTree>
    <p:extLst>
      <p:ext uri="{BB962C8B-B14F-4D97-AF65-F5344CB8AC3E}">
        <p14:creationId xmlns:p14="http://schemas.microsoft.com/office/powerpoint/2010/main" val="285277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7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ECBED8-DE9B-CCA3-F430-D63BF9C61AC1}"/>
              </a:ext>
            </a:extLst>
          </p:cNvPr>
          <p:cNvSpPr>
            <a:spLocks noGrp="1"/>
          </p:cNvSpPr>
          <p:nvPr>
            <p:ph type="title"/>
          </p:nvPr>
        </p:nvSpPr>
        <p:spPr>
          <a:xfrm>
            <a:off x="2833847" y="332509"/>
            <a:ext cx="5664693" cy="914400"/>
          </a:xfrm>
        </p:spPr>
        <p:txBody>
          <a:bodyPr>
            <a:normAutofit fontScale="90000"/>
          </a:bodyPr>
          <a:lstStyle/>
          <a:p>
            <a:r>
              <a:rPr lang="en-US" dirty="0"/>
              <a:t>Market </a:t>
            </a:r>
            <a:r>
              <a:rPr lang="en-US" dirty="0" err="1"/>
              <a:t>targetING</a:t>
            </a:r>
            <a:r>
              <a:rPr lang="en-US" dirty="0"/>
              <a:t> Decision</a:t>
            </a:r>
          </a:p>
        </p:txBody>
      </p:sp>
      <p:graphicFrame>
        <p:nvGraphicFramePr>
          <p:cNvPr id="6" name="Diagram 5">
            <a:extLst>
              <a:ext uri="{FF2B5EF4-FFF2-40B4-BE49-F238E27FC236}">
                <a16:creationId xmlns:a16="http://schemas.microsoft.com/office/drawing/2014/main" id="{FA221AE2-4538-7246-6995-9D9C33FF4F1A}"/>
              </a:ext>
            </a:extLst>
          </p:cNvPr>
          <p:cNvGraphicFramePr/>
          <p:nvPr>
            <p:extLst>
              <p:ext uri="{D42A27DB-BD31-4B8C-83A1-F6EECF244321}">
                <p14:modId xmlns:p14="http://schemas.microsoft.com/office/powerpoint/2010/main" val="1265406167"/>
              </p:ext>
            </p:extLst>
          </p:nvPr>
        </p:nvGraphicFramePr>
        <p:xfrm>
          <a:off x="632690" y="1558251"/>
          <a:ext cx="6225309" cy="496724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7" name="Oval 6">
            <a:extLst>
              <a:ext uri="{FF2B5EF4-FFF2-40B4-BE49-F238E27FC236}">
                <a16:creationId xmlns:a16="http://schemas.microsoft.com/office/drawing/2014/main" id="{F23724AD-DC90-92DC-408F-995E9FC4E4AA}"/>
              </a:ext>
            </a:extLst>
          </p:cNvPr>
          <p:cNvSpPr/>
          <p:nvPr/>
        </p:nvSpPr>
        <p:spPr>
          <a:xfrm>
            <a:off x="7456415" y="1840826"/>
            <a:ext cx="4209112" cy="440208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bg1"/>
                </a:solidFill>
                <a:latin typeface="Arial" panose="020B0604020202020204" pitchFamily="34" charset="0"/>
                <a:cs typeface="Arial" panose="020B0604020202020204" pitchFamily="34" charset="0"/>
              </a:rPr>
              <a:t>Differential Strategy</a:t>
            </a:r>
          </a:p>
          <a:p>
            <a:pPr algn="ctr"/>
            <a:endParaRPr lang="en-US" sz="2000" b="1" dirty="0">
              <a:solidFill>
                <a:schemeClr val="bg1"/>
              </a:solidFill>
              <a:latin typeface="Arial" panose="020B0604020202020204" pitchFamily="34" charset="0"/>
              <a:cs typeface="Arial" panose="020B0604020202020204" pitchFamily="34" charset="0"/>
            </a:endParaRPr>
          </a:p>
          <a:p>
            <a:pPr algn="ctr"/>
            <a:r>
              <a:rPr lang="en-US" sz="1600" dirty="0">
                <a:solidFill>
                  <a:schemeClr val="bg1"/>
                </a:solidFill>
                <a:latin typeface="Arial" panose="020B0604020202020204" pitchFamily="34" charset="0"/>
                <a:cs typeface="Arial" panose="020B0604020202020204" pitchFamily="34" charset="0"/>
              </a:rPr>
              <a:t>Diversification of scent boosters for different customers as per their fragrance, clothes fabric, clothes like some customers want different fragrances in clothes as per the occasion</a:t>
            </a:r>
            <a:r>
              <a:rPr lang="en-US" sz="1600" dirty="0">
                <a:latin typeface="Arial" panose="020B0604020202020204" pitchFamily="34" charset="0"/>
                <a:cs typeface="Arial" panose="020B0604020202020204" pitchFamily="34" charset="0"/>
              </a:rPr>
              <a:t>.</a:t>
            </a:r>
          </a:p>
          <a:p>
            <a:pPr algn="ctr"/>
            <a:endParaRPr lang="en-US" dirty="0"/>
          </a:p>
        </p:txBody>
      </p:sp>
      <p:pic>
        <p:nvPicPr>
          <p:cNvPr id="3" name="Audio Recording 16-Dec-2022 at 10:54:24 AM">
            <a:hlinkClick r:id="" action="ppaction://media"/>
            <a:extLst>
              <a:ext uri="{FF2B5EF4-FFF2-40B4-BE49-F238E27FC236}">
                <a16:creationId xmlns:a16="http://schemas.microsoft.com/office/drawing/2014/main" id="{35D84DF3-459F-A3FF-8A0C-E194E4C079B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6045199" y="5836515"/>
            <a:ext cx="812800" cy="812800"/>
          </a:xfrm>
          <a:prstGeom prst="rect">
            <a:avLst/>
          </a:prstGeom>
        </p:spPr>
      </p:pic>
    </p:spTree>
    <p:extLst>
      <p:ext uri="{BB962C8B-B14F-4D97-AF65-F5344CB8AC3E}">
        <p14:creationId xmlns:p14="http://schemas.microsoft.com/office/powerpoint/2010/main" val="42774128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11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5AD0B8"/>
      </a:accent1>
      <a:accent2>
        <a:srgbClr val="47BB7E"/>
      </a:accent2>
      <a:accent3>
        <a:srgbClr val="96CD4B"/>
      </a:accent3>
      <a:accent4>
        <a:srgbClr val="61C7DD"/>
      </a:accent4>
      <a:accent5>
        <a:srgbClr val="2495CF"/>
      </a:accent5>
      <a:accent6>
        <a:srgbClr val="5A74D1"/>
      </a:accent6>
      <a:hlink>
        <a:srgbClr val="72CEBB"/>
      </a:hlink>
      <a:folHlink>
        <a:srgbClr val="98E6D6"/>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0F262FD6-3409-4039-A531-64BD4D2F99E4}"/>
    </a:ext>
  </a:extLst>
</a:theme>
</file>

<file path=docProps/app.xml><?xml version="1.0" encoding="utf-8"?>
<Properties xmlns="http://schemas.openxmlformats.org/officeDocument/2006/extended-properties" xmlns:vt="http://schemas.openxmlformats.org/officeDocument/2006/docPropsVTypes">
  <Template>{6E0654E7-33A9-2049-86AD-7C24E126F14F}tf10001063</Template>
  <TotalTime>14051</TotalTime>
  <Words>2758</Words>
  <Application>Microsoft Macintosh PowerPoint</Application>
  <PresentationFormat>Widescreen</PresentationFormat>
  <Paragraphs>351</Paragraphs>
  <Slides>18</Slides>
  <Notes>0</Notes>
  <HiddenSlides>0</HiddenSlides>
  <MMClips>15</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Century Gothic</vt:lpstr>
      <vt:lpstr>Hubballi</vt:lpstr>
      <vt:lpstr>Times New Roman</vt:lpstr>
      <vt:lpstr>Mesh</vt:lpstr>
      <vt:lpstr>Lenor  Unstoppables</vt:lpstr>
      <vt:lpstr>Company BRIEF</vt:lpstr>
      <vt:lpstr>                      PESTLE Analysis</vt:lpstr>
      <vt:lpstr>PowerPoint Presentation</vt:lpstr>
      <vt:lpstr>Swot Analysis</vt:lpstr>
      <vt:lpstr>Segmentation, Targeting and Positioning Decisions  </vt:lpstr>
      <vt:lpstr>                     Market segmentation</vt:lpstr>
      <vt:lpstr>Market Decision- Demographic</vt:lpstr>
      <vt:lpstr>Market targetING Decision</vt:lpstr>
      <vt:lpstr>Market positioning</vt:lpstr>
      <vt:lpstr>Market POSITIONING</vt:lpstr>
      <vt:lpstr>   Marketing Objective</vt:lpstr>
      <vt:lpstr>PowerPoint Presentation</vt:lpstr>
      <vt:lpstr>MARKET Metrics </vt:lpstr>
      <vt:lpstr>Suggestions</vt:lpstr>
      <vt:lpstr>rEFERENCES</vt:lpstr>
      <vt:lpstr>References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Lenor  Unstoppables</dc:title>
  <dc:creator>MAYANK NAGAICH-150904266</dc:creator>
  <cp:lastModifiedBy>MAYANK NAGAICH-150904266</cp:lastModifiedBy>
  <cp:revision>30</cp:revision>
  <dcterms:created xsi:type="dcterms:W3CDTF">2022-12-06T16:03:33Z</dcterms:created>
  <dcterms:modified xsi:type="dcterms:W3CDTF">2022-12-16T11:14:53Z</dcterms:modified>
</cp:coreProperties>
</file>

<file path=docProps/thumbnail.jpeg>
</file>